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736" r:id="rId4"/>
    <p:sldMasterId id="2147483659" r:id="rId5"/>
    <p:sldMasterId id="2147483748" r:id="rId6"/>
    <p:sldMasterId id="2147483739" r:id="rId7"/>
  </p:sldMasterIdLst>
  <p:notesMasterIdLst>
    <p:notesMasterId r:id="rId59"/>
  </p:notesMasterIdLst>
  <p:handoutMasterIdLst>
    <p:handoutMasterId r:id="rId60"/>
  </p:handoutMasterIdLst>
  <p:sldIdLst>
    <p:sldId id="257" r:id="rId8"/>
    <p:sldId id="360" r:id="rId9"/>
    <p:sldId id="361" r:id="rId10"/>
    <p:sldId id="362" r:id="rId11"/>
    <p:sldId id="378" r:id="rId12"/>
    <p:sldId id="363" r:id="rId13"/>
    <p:sldId id="414" r:id="rId14"/>
    <p:sldId id="364" r:id="rId15"/>
    <p:sldId id="365" r:id="rId16"/>
    <p:sldId id="366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96" r:id="rId27"/>
    <p:sldId id="377" r:id="rId28"/>
    <p:sldId id="379" r:id="rId29"/>
    <p:sldId id="397" r:id="rId30"/>
    <p:sldId id="406" r:id="rId31"/>
    <p:sldId id="401" r:id="rId32"/>
    <p:sldId id="402" r:id="rId33"/>
    <p:sldId id="380" r:id="rId34"/>
    <p:sldId id="398" r:id="rId35"/>
    <p:sldId id="400" r:id="rId36"/>
    <p:sldId id="407" r:id="rId37"/>
    <p:sldId id="408" r:id="rId38"/>
    <p:sldId id="409" r:id="rId39"/>
    <p:sldId id="410" r:id="rId40"/>
    <p:sldId id="382" r:id="rId41"/>
    <p:sldId id="383" r:id="rId42"/>
    <p:sldId id="384" r:id="rId43"/>
    <p:sldId id="411" r:id="rId44"/>
    <p:sldId id="412" r:id="rId45"/>
    <p:sldId id="381" r:id="rId46"/>
    <p:sldId id="385" r:id="rId47"/>
    <p:sldId id="386" r:id="rId48"/>
    <p:sldId id="387" r:id="rId49"/>
    <p:sldId id="388" r:id="rId50"/>
    <p:sldId id="389" r:id="rId51"/>
    <p:sldId id="390" r:id="rId52"/>
    <p:sldId id="391" r:id="rId53"/>
    <p:sldId id="356" r:id="rId54"/>
    <p:sldId id="307" r:id="rId55"/>
    <p:sldId id="392" r:id="rId56"/>
    <p:sldId id="413" r:id="rId57"/>
    <p:sldId id="308" r:id="rId58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75" userDrawn="1">
          <p15:clr>
            <a:srgbClr val="A4A3A4"/>
          </p15:clr>
        </p15:guide>
        <p15:guide id="4" orient="horz" pos="143" userDrawn="1">
          <p15:clr>
            <a:srgbClr val="A4A3A4"/>
          </p15:clr>
        </p15:guide>
        <p15:guide id="5" orient="horz" pos="540" userDrawn="1">
          <p15:clr>
            <a:srgbClr val="A4A3A4"/>
          </p15:clr>
        </p15:guide>
        <p15:guide id="6" orient="horz" pos="431" userDrawn="1">
          <p15:clr>
            <a:srgbClr val="A4A3A4"/>
          </p15:clr>
        </p15:guide>
        <p15:guide id="7" pos="7491" userDrawn="1">
          <p15:clr>
            <a:srgbClr val="A4A3A4"/>
          </p15:clr>
        </p15:guide>
        <p15:guide id="8" pos="201" userDrawn="1">
          <p15:clr>
            <a:srgbClr val="A4A3A4"/>
          </p15:clr>
        </p15:guide>
        <p15:guide id="9" pos="3877" userDrawn="1">
          <p15:clr>
            <a:srgbClr val="A4A3A4"/>
          </p15:clr>
        </p15:guide>
        <p15:guide id="10" orient="horz" pos="588" userDrawn="1">
          <p15:clr>
            <a:srgbClr val="A4A3A4"/>
          </p15:clr>
        </p15:guide>
        <p15:guide id="11" orient="horz" pos="4319" userDrawn="1">
          <p15:clr>
            <a:srgbClr val="A4A3A4"/>
          </p15:clr>
        </p15:guide>
        <p15:guide id="12" userDrawn="1">
          <p15:clr>
            <a:srgbClr val="A4A3A4"/>
          </p15:clr>
        </p15:guide>
        <p15:guide id="13" pos="7489" userDrawn="1">
          <p15:clr>
            <a:srgbClr val="A4A3A4"/>
          </p15:clr>
        </p15:guide>
        <p15:guide id="14" pos="1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n Foley" initials="LF" lastIdx="27" clrIdx="0"/>
  <p:cmAuthor id="2" name="Dawn Heiberg" initials="DH" lastIdx="18" clrIdx="1"/>
  <p:cmAuthor id="3" name="Kevin Bell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262626"/>
    <a:srgbClr val="525051"/>
    <a:srgbClr val="5C5C5C"/>
    <a:srgbClr val="D92231"/>
    <a:srgbClr val="000000"/>
    <a:srgbClr val="DE3E3E"/>
    <a:srgbClr val="0099FF"/>
    <a:srgbClr val="AD357A"/>
    <a:srgbClr val="5D3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0"/>
    <p:restoredTop sz="83333"/>
  </p:normalViewPr>
  <p:slideViewPr>
    <p:cSldViewPr snapToGrid="0">
      <p:cViewPr varScale="1">
        <p:scale>
          <a:sx n="52" d="100"/>
          <a:sy n="52" d="100"/>
        </p:scale>
        <p:origin x="960" y="184"/>
      </p:cViewPr>
      <p:guideLst>
        <p:guide orient="horz" pos="2160"/>
        <p:guide pos="3840"/>
        <p:guide orient="horz" pos="4175"/>
        <p:guide orient="horz" pos="143"/>
        <p:guide orient="horz" pos="540"/>
        <p:guide orient="horz" pos="431"/>
        <p:guide pos="7491"/>
        <p:guide pos="201"/>
        <p:guide pos="3877"/>
        <p:guide orient="horz" pos="588"/>
        <p:guide orient="horz" pos="4319"/>
        <p:guide/>
        <p:guide pos="7489"/>
        <p:guide pos="19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2.xml"/><Relationship Id="rId61" Type="http://schemas.openxmlformats.org/officeDocument/2006/relationships/commentAuthors" Target="commentAuthor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AAD14-E0A4-468B-A68C-CDE2655F37B6}" type="datetimeFigureOut">
              <a:rPr lang="en-US" smtClean="0"/>
              <a:t>3/24/21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2B2F2-448D-4F83-B20A-997D07B2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53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455738" y="184150"/>
            <a:ext cx="4257675" cy="239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519289" y="2731910"/>
            <a:ext cx="6062133" cy="6231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2515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68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51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blog.checkpoint.com</a:t>
            </a:r>
            <a:r>
              <a:rPr lang="en-US" dirty="0"/>
              <a:t>/2016/02/02/</a:t>
            </a:r>
            <a:r>
              <a:rPr lang="en-US" dirty="0" err="1"/>
              <a:t>ebay</a:t>
            </a:r>
            <a:r>
              <a:rPr lang="en-US" dirty="0"/>
              <a:t>-platform-exposed-to-severe-vulnerability/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2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www.destroyallsoftware.com</a:t>
            </a:r>
            <a:r>
              <a:rPr lang="en-US" dirty="0"/>
              <a:t>/talks/</a:t>
            </a:r>
            <a:r>
              <a:rPr lang="en-US" dirty="0" err="1"/>
              <a:t>wat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4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Douglas Crockford: Principles of Security (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=zKuFu19LgZA )</a:t>
            </a:r>
          </a:p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Kerckhoffs</a:t>
            </a:r>
            <a:r>
              <a:rPr lang="uk-UA" dirty="0"/>
              <a:t>'</a:t>
            </a:r>
            <a:r>
              <a:rPr lang="en-US" dirty="0" err="1"/>
              <a:t>s_principle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1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Percent encoding</a:t>
            </a: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>
                <a:solidFill>
                  <a:srgbClr val="000000"/>
                </a:solidFill>
                <a:effectLst/>
                <a:latin typeface="Avenir" pitchFamily="17" charset="0"/>
                <a:ea typeface="Avenir" pitchFamily="17" charset="0"/>
                <a:cs typeface="Avenir" pitchFamily="17" charset="0"/>
                <a:sym typeface="Avenir Roman" charset="0"/>
              </a:rPr>
              <a:t>xn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venir" pitchFamily="17" charset="0"/>
                <a:ea typeface="Avenir" pitchFamily="17" charset="0"/>
                <a:cs typeface="Avenir" pitchFamily="17" charset="0"/>
                <a:sym typeface="Avenir Roman" charset="0"/>
              </a:rPr>
              <a:t>--[US-ASCII part]-[encoded Unicode data]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77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Percent encoding</a:t>
            </a: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 err="1">
                <a:solidFill>
                  <a:srgbClr val="000000"/>
                </a:solidFill>
                <a:effectLst/>
                <a:latin typeface="Avenir" pitchFamily="17" charset="0"/>
                <a:ea typeface="Avenir" pitchFamily="17" charset="0"/>
                <a:cs typeface="Avenir" pitchFamily="17" charset="0"/>
                <a:sym typeface="Avenir Roman" charset="0"/>
              </a:rPr>
              <a:t>xn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venir" pitchFamily="17" charset="0"/>
                <a:ea typeface="Avenir" pitchFamily="17" charset="0"/>
                <a:cs typeface="Avenir" pitchFamily="17" charset="0"/>
                <a:sym typeface="Avenir Roman" charset="0"/>
              </a:rPr>
              <a:t>--[US-ASCII part]-[encoded Unicode data]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82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medium.com</a:t>
            </a:r>
            <a:r>
              <a:rPr lang="en-GB" dirty="0"/>
              <a:t>/platform-engineer/evolution-of-http-69cfe6531ba0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980798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developer.mozilla.org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-US/docs/Web/HTTP/Methods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09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developer.mozilla.org</a:t>
            </a:r>
            <a:r>
              <a:rPr lang="en-US" dirty="0"/>
              <a:t>/en-US/docs/Web/HTTP/</a:t>
            </a:r>
            <a:r>
              <a:rPr lang="en-US" dirty="0" err="1"/>
              <a:t>Caching_FAQ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madhatted.com</a:t>
            </a:r>
            <a:r>
              <a:rPr lang="en-US" dirty="0"/>
              <a:t>/2013/6/16/you-do-not-understand-browser-history</a:t>
            </a:r>
          </a:p>
          <a:p>
            <a:r>
              <a:rPr lang="en-US" dirty="0"/>
              <a:t>http://</a:t>
            </a:r>
            <a:r>
              <a:rPr lang="en-US" dirty="0" err="1"/>
              <a:t>bendmebackmeanywayyouwantme.herokuapp.com</a:t>
            </a:r>
            <a:r>
              <a:rPr lang="en-US" dirty="0"/>
              <a:t>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35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HttpOnly</a:t>
            </a:r>
            <a:r>
              <a:rPr lang="en-US" baseline="0" dirty="0"/>
              <a:t> – not available for scripts</a:t>
            </a:r>
          </a:p>
          <a:p>
            <a:r>
              <a:rPr lang="en-US" baseline="0" dirty="0"/>
              <a:t>Secure – via HTTPS only</a:t>
            </a:r>
          </a:p>
          <a:p>
            <a:r>
              <a:rPr lang="en-US" baseline="0" dirty="0"/>
              <a:t>Same-site - https://</a:t>
            </a:r>
            <a:r>
              <a:rPr lang="en-US" baseline="0" dirty="0" err="1"/>
              <a:t>developer.mozilla.org</a:t>
            </a:r>
            <a:r>
              <a:rPr lang="en-US" baseline="0" dirty="0"/>
              <a:t>/</a:t>
            </a:r>
            <a:r>
              <a:rPr lang="en-US" baseline="0" dirty="0" err="1"/>
              <a:t>en</a:t>
            </a:r>
            <a:r>
              <a:rPr lang="en-US" baseline="0" dirty="0"/>
              <a:t>-US/docs/Web/HTTP/Headers/Set-Cookie/</a:t>
            </a:r>
            <a:r>
              <a:rPr lang="en-US" baseline="0" dirty="0" err="1"/>
              <a:t>SameSite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43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JavaScript Object Notation</a:t>
            </a:r>
          </a:p>
        </p:txBody>
      </p:sp>
    </p:spTree>
    <p:extLst>
      <p:ext uri="{BB962C8B-B14F-4D97-AF65-F5344CB8AC3E}">
        <p14:creationId xmlns:p14="http://schemas.microsoft.com/office/powerpoint/2010/main" val="269450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19" y="2648995"/>
            <a:ext cx="11582400" cy="2686411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 b="0" i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919" y="5433091"/>
            <a:ext cx="11582400" cy="468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1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0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aseline="0"/>
            </a:lvl1pPr>
            <a:lvl2pPr>
              <a:defRPr sz="3200" baseline="0"/>
            </a:lvl2pPr>
            <a:lvl3pPr>
              <a:defRPr sz="3200" baseline="0"/>
            </a:lvl3pPr>
            <a:lvl4pPr>
              <a:defRPr sz="3200" baseline="0"/>
            </a:lvl4pPr>
            <a:lvl5pPr>
              <a:defRPr sz="3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391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91761" y="740664"/>
            <a:ext cx="11423472" cy="534924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26262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26262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6262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6262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88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95817" y="1088136"/>
            <a:ext cx="11419416" cy="5001768"/>
          </a:xfrm>
        </p:spPr>
        <p:txBody>
          <a:bodyPr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3461172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95818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/>
          </p:nvPr>
        </p:nvSpPr>
        <p:spPr>
          <a:xfrm>
            <a:off x="6403110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2900769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0145" y="740663"/>
            <a:ext cx="11408225" cy="5349240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6"/>
                </a:solidFill>
              </a:defRPr>
            </a:lvl1pPr>
            <a:lvl2pPr marL="573088" indent="-231775">
              <a:buClr>
                <a:schemeClr val="accent1"/>
              </a:buClr>
              <a:buFont typeface="Arial" pitchFamily="34" charset="0"/>
              <a:buChar char="•"/>
              <a:defRPr/>
            </a:lvl2pPr>
            <a:lvl3pPr marL="739775" indent="-173038">
              <a:buClr>
                <a:schemeClr val="accent1"/>
              </a:buClr>
              <a:buFont typeface="Courier New" pitchFamily="49" charset="0"/>
              <a:buChar char="o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46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Case Study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10890" y="937032"/>
            <a:ext cx="2594327" cy="1640418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 w="6350" cmpd="sng">
            <a:solidFill>
              <a:srgbClr val="C8C8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n>
                <a:solidFill>
                  <a:srgbClr val="C8C8C8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481917" y="1168279"/>
            <a:ext cx="8268976" cy="1177925"/>
          </a:xfrm>
        </p:spPr>
        <p:txBody>
          <a:bodyPr anchor="ctr" anchorCtr="0"/>
          <a:lstStyle>
            <a:lvl1pPr marL="0" indent="0">
              <a:buFontTx/>
              <a:buNone/>
              <a:defRPr sz="1800">
                <a:solidFill>
                  <a:schemeClr val="accent6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Company Description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5818" y="2863850"/>
            <a:ext cx="11355076" cy="877888"/>
          </a:xfrm>
        </p:spPr>
        <p:txBody>
          <a:bodyPr anchor="ctr" anchorCtr="0"/>
          <a:lstStyle>
            <a:lvl1pPr marL="0" indent="0" algn="ctr">
              <a:buFontTx/>
              <a:buNone/>
              <a:defRPr sz="1400" i="1">
                <a:solidFill>
                  <a:srgbClr val="C00000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95818" y="3892342"/>
            <a:ext cx="5622029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Number of Parallels </a:t>
            </a:r>
            <a:br>
              <a:rPr lang="en-US"/>
            </a:br>
            <a:r>
              <a:rPr lang="en-US"/>
              <a:t>Remove Application Server users: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Primary reason why customer chose </a:t>
            </a:r>
            <a:br>
              <a:rPr lang="en-US"/>
            </a:br>
            <a:r>
              <a:rPr lang="en-US"/>
              <a:t>Parallels Remove Application Server: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3892342"/>
            <a:ext cx="5654893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Solution that Parallels </a:t>
            </a:r>
            <a:br>
              <a:rPr lang="en-US"/>
            </a:br>
            <a:r>
              <a:rPr lang="en-US"/>
              <a:t>Remove Application Server replaced: </a:t>
            </a:r>
          </a:p>
          <a:p>
            <a:pPr lvl="0"/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Applications being delivered: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53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862007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90237" y="-12032"/>
            <a:ext cx="12356432" cy="638848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0573" y="2211479"/>
            <a:ext cx="11087100" cy="904875"/>
          </a:xfrm>
        </p:spPr>
        <p:txBody>
          <a:bodyPr/>
          <a:lstStyle>
            <a:lvl1pPr algn="ctr">
              <a:buNone/>
              <a:defRPr sz="3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70488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79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 b="0" i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8456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91761" y="740664"/>
            <a:ext cx="11423472" cy="534924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26262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26262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6262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6262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811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95817" y="1088136"/>
            <a:ext cx="11419416" cy="5001768"/>
          </a:xfrm>
        </p:spPr>
        <p:txBody>
          <a:bodyPr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2098697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95818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/>
          </p:nvPr>
        </p:nvSpPr>
        <p:spPr>
          <a:xfrm>
            <a:off x="6403110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170503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0145" y="740663"/>
            <a:ext cx="11408225" cy="5349240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6"/>
                </a:solidFill>
              </a:defRPr>
            </a:lvl1pPr>
            <a:lvl2pPr marL="573088" indent="-231775">
              <a:buClr>
                <a:schemeClr val="accent1"/>
              </a:buClr>
              <a:buFont typeface="Arial" pitchFamily="34" charset="0"/>
              <a:buChar char="•"/>
              <a:defRPr/>
            </a:lvl2pPr>
            <a:lvl3pPr marL="739775" indent="-173038">
              <a:buClr>
                <a:schemeClr val="accent1"/>
              </a:buClr>
              <a:buFont typeface="Courier New" pitchFamily="49" charset="0"/>
              <a:buChar char="o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00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Case Study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10890" y="937032"/>
            <a:ext cx="2594327" cy="1640418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 w="6350" cmpd="sng">
            <a:solidFill>
              <a:srgbClr val="C8C8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n>
                <a:solidFill>
                  <a:srgbClr val="C8C8C8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481917" y="1168279"/>
            <a:ext cx="8268976" cy="1177925"/>
          </a:xfrm>
        </p:spPr>
        <p:txBody>
          <a:bodyPr anchor="ctr" anchorCtr="0"/>
          <a:lstStyle>
            <a:lvl1pPr marL="0" indent="0">
              <a:buFontTx/>
              <a:buNone/>
              <a:defRPr sz="1800">
                <a:solidFill>
                  <a:schemeClr val="accent6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Company Description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5818" y="2863850"/>
            <a:ext cx="11355076" cy="877888"/>
          </a:xfrm>
        </p:spPr>
        <p:txBody>
          <a:bodyPr anchor="ctr" anchorCtr="0"/>
          <a:lstStyle>
            <a:lvl1pPr marL="0" indent="0" algn="ctr">
              <a:buFontTx/>
              <a:buNone/>
              <a:defRPr sz="1400" i="1">
                <a:solidFill>
                  <a:srgbClr val="C00000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95818" y="3892342"/>
            <a:ext cx="5622029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Number of Parallels </a:t>
            </a:r>
            <a:br>
              <a:rPr lang="en-US"/>
            </a:br>
            <a:r>
              <a:rPr lang="en-US"/>
              <a:t>Remove Application Server users: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Primary reason why customer chose </a:t>
            </a:r>
            <a:br>
              <a:rPr lang="en-US"/>
            </a:br>
            <a:r>
              <a:rPr lang="en-US"/>
              <a:t>Parallels Remove Application Server: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3892342"/>
            <a:ext cx="5654893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Solution that Parallels </a:t>
            </a:r>
            <a:br>
              <a:rPr lang="en-US"/>
            </a:br>
            <a:r>
              <a:rPr lang="en-US"/>
              <a:t>Remove Application Server replaced: </a:t>
            </a:r>
          </a:p>
          <a:p>
            <a:pPr lvl="0"/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Applications being delivered: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54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35627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90237" y="-12032"/>
            <a:ext cx="12356432" cy="638848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0573" y="2211479"/>
            <a:ext cx="11087100" cy="904875"/>
          </a:xfrm>
        </p:spPr>
        <p:txBody>
          <a:bodyPr/>
          <a:lstStyle>
            <a:lvl1pPr algn="ctr">
              <a:buNone/>
              <a:defRPr sz="3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45715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59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91761" y="740664"/>
            <a:ext cx="11423472" cy="534924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26262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26262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6262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6262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831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95817" y="1088136"/>
            <a:ext cx="11419416" cy="5001768"/>
          </a:xfrm>
        </p:spPr>
        <p:txBody>
          <a:bodyPr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26541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95818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/>
          </p:nvPr>
        </p:nvSpPr>
        <p:spPr>
          <a:xfrm>
            <a:off x="6403110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285059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0145" y="740663"/>
            <a:ext cx="11408225" cy="5349240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6"/>
                </a:solidFill>
              </a:defRPr>
            </a:lvl1pPr>
            <a:lvl2pPr marL="573088" indent="-231775">
              <a:buClr>
                <a:schemeClr val="accent1"/>
              </a:buClr>
              <a:buFont typeface="Arial" pitchFamily="34" charset="0"/>
              <a:buChar char="•"/>
              <a:defRPr/>
            </a:lvl2pPr>
            <a:lvl3pPr marL="739775" indent="-173038">
              <a:buClr>
                <a:schemeClr val="accent1"/>
              </a:buClr>
              <a:buFont typeface="Courier New" pitchFamily="49" charset="0"/>
              <a:buChar char="o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Case Study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10890" y="937032"/>
            <a:ext cx="2594327" cy="1640418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 w="6350" cmpd="sng">
            <a:solidFill>
              <a:srgbClr val="C8C8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n>
                <a:solidFill>
                  <a:srgbClr val="C8C8C8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481917" y="1168279"/>
            <a:ext cx="8268976" cy="1177925"/>
          </a:xfrm>
        </p:spPr>
        <p:txBody>
          <a:bodyPr anchor="ctr" anchorCtr="0"/>
          <a:lstStyle>
            <a:lvl1pPr marL="0" indent="0">
              <a:buFontTx/>
              <a:buNone/>
              <a:defRPr sz="1800">
                <a:solidFill>
                  <a:schemeClr val="accent6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Company Description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5818" y="2863850"/>
            <a:ext cx="11355076" cy="877888"/>
          </a:xfrm>
        </p:spPr>
        <p:txBody>
          <a:bodyPr anchor="ctr" anchorCtr="0"/>
          <a:lstStyle>
            <a:lvl1pPr marL="0" indent="0" algn="ctr">
              <a:buFontTx/>
              <a:buNone/>
              <a:defRPr sz="1400" i="1">
                <a:solidFill>
                  <a:srgbClr val="C00000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95818" y="3892342"/>
            <a:ext cx="5622029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Number of Parallels </a:t>
            </a:r>
            <a:br>
              <a:rPr lang="en-US"/>
            </a:br>
            <a:r>
              <a:rPr lang="en-US"/>
              <a:t>Remove Application Server users: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Primary reason why customer chose </a:t>
            </a:r>
            <a:br>
              <a:rPr lang="en-US"/>
            </a:br>
            <a:r>
              <a:rPr lang="en-US"/>
              <a:t>Parallels Remove Application Server: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3892342"/>
            <a:ext cx="5654893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Solution that Parallels </a:t>
            </a:r>
            <a:br>
              <a:rPr lang="en-US"/>
            </a:br>
            <a:r>
              <a:rPr lang="en-US"/>
              <a:t>Remove Application Server replaced: </a:t>
            </a:r>
          </a:p>
          <a:p>
            <a:pPr lvl="0"/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Applications being delivered: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4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4768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0573" y="2211479"/>
            <a:ext cx="11087100" cy="904875"/>
          </a:xfrm>
        </p:spPr>
        <p:txBody>
          <a:bodyPr/>
          <a:lstStyle>
            <a:lvl1pPr algn="ctr">
              <a:buNone/>
              <a:defRPr sz="3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4022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22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D92231"/>
              </a:solidFill>
            </a:endParaRPr>
          </a:p>
        </p:txBody>
      </p:sp>
      <p:pic>
        <p:nvPicPr>
          <p:cNvPr id="3" name="Picture 2" descr="parallels-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40" y="259653"/>
            <a:ext cx="1523919" cy="5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4685070" y="6598347"/>
            <a:ext cx="2821858" cy="123111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Parallels International GmbH.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9239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/>
              </a:gs>
              <a:gs pos="100000">
                <a:schemeClr val="accent1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"/>
            <a:ext cx="12192000" cy="6375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395817" y="133815"/>
            <a:ext cx="11419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818" y="740664"/>
            <a:ext cx="11408833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273609" y="6468836"/>
            <a:ext cx="499291" cy="287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101192-7D3D-4845-B731-08DC5E4AA9A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3454400" y="6486905"/>
            <a:ext cx="528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en-US" sz="1200"/>
          </a:p>
        </p:txBody>
      </p:sp>
      <p:pic>
        <p:nvPicPr>
          <p:cNvPr id="13" name="Picture 12" descr="parallels-white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81" y="6336327"/>
            <a:ext cx="1523918" cy="5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4685071" y="6601074"/>
            <a:ext cx="2821858" cy="123111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Parallels International GmbH.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8665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81" r:id="rId5"/>
    <p:sldLayoutId id="2147483668" r:id="rId6"/>
    <p:sldLayoutId id="2147483667" r:id="rId7"/>
    <p:sldLayoutId id="2147483669" r:id="rId8"/>
    <p:sldLayoutId id="2147483758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00000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576072" indent="-182880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758952" indent="-173736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65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996696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188720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75400"/>
            <a:ext cx="12192000" cy="55294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arallels-white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81" y="6336327"/>
            <a:ext cx="1523918" cy="5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3"/>
          <p:cNvSpPr txBox="1">
            <a:spLocks/>
          </p:cNvSpPr>
          <p:nvPr userDrawn="1"/>
        </p:nvSpPr>
        <p:spPr>
          <a:xfrm>
            <a:off x="11273609" y="6468836"/>
            <a:ext cx="499291" cy="287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101192-7D3D-4845-B731-08DC5E4AA9A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-1"/>
            <a:ext cx="12192000" cy="6375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395817" y="133815"/>
            <a:ext cx="11419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818" y="740664"/>
            <a:ext cx="11408833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685071" y="6472981"/>
            <a:ext cx="2821858" cy="169277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Confidential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685071" y="6642258"/>
            <a:ext cx="2821858" cy="123111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Parallels International GmbH.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562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00000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576072" indent="-182880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758952" indent="-173736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65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996696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188720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395817" y="133815"/>
            <a:ext cx="11419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818" y="740664"/>
            <a:ext cx="11408833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273609" y="6468836"/>
            <a:ext cx="499291" cy="287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3454400" y="6486905"/>
            <a:ext cx="528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en-US" sz="12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0" y="6348490"/>
            <a:ext cx="1297778" cy="276830"/>
          </a:xfrm>
          <a:prstGeom prst="rect">
            <a:avLst/>
          </a:prstGeom>
        </p:spPr>
      </p:pic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11426009" y="6334540"/>
            <a:ext cx="499291" cy="287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101192-7D3D-4845-B731-08DC5E4AA9A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85071" y="6335332"/>
            <a:ext cx="2821858" cy="169277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Confidential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85071" y="6504609"/>
            <a:ext cx="2821858" cy="123111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Parallels International GmbH.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742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00000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576072" indent="-182880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758952" indent="-173736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65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996696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188720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camtuf.coredump.cx/tangle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code.google.com/p/browsersec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yandex.ru/lib/talks/233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19" y="1055233"/>
            <a:ext cx="11582400" cy="2082253"/>
          </a:xfrm>
        </p:spPr>
        <p:txBody>
          <a:bodyPr/>
          <a:lstStyle/>
          <a:p>
            <a:r>
              <a:rPr lang="en-US" altLang="ru-RU" sz="6000" dirty="0"/>
              <a:t>Web Security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6C48A-3DB6-274B-948A-99B4EAC1E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Part 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0532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ru-RU" sz="1600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GET /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yandsearch?text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racoon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HTTP/1.1\r\n</a:t>
            </a:r>
          </a:p>
          <a:p>
            <a:pPr marL="0" indent="0">
              <a:buNone/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Host: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yandex.ru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\r\n</a:t>
            </a:r>
          </a:p>
          <a:p>
            <a:pPr marL="0" indent="0">
              <a:buNone/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User-Agent: Mozilla/5.0 (Windows NT 6.3; rv:36.0) Gecko/20100101 Firefox/36.04\r\n</a:t>
            </a:r>
          </a:p>
          <a:p>
            <a:pPr marL="0" indent="0">
              <a:buNone/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Accept: text/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html,application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xhtml+xml,application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/xml\r\n</a:t>
            </a:r>
          </a:p>
          <a:p>
            <a:pPr marL="0" indent="0">
              <a:buNone/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Accept-Language: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ru-RU,ru;q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=0.8,en-US;q=0.5,en;q=0.3\r\n</a:t>
            </a:r>
          </a:p>
          <a:p>
            <a:pPr marL="0" indent="0">
              <a:buNone/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Accept-Encoding: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gzip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, deflate\r\n</a:t>
            </a:r>
          </a:p>
          <a:p>
            <a:pPr marL="0" indent="0">
              <a:buNone/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DNT: 1\r\n</a:t>
            </a:r>
          </a:p>
          <a:p>
            <a:pPr marL="0" indent="0">
              <a:buNone/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Connection: keep-alive\r\n</a:t>
            </a:r>
          </a:p>
          <a:p>
            <a:pPr marL="0" indent="0">
              <a:buNone/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Upgrade-Insecure-Requests: 1\r\n</a:t>
            </a:r>
          </a:p>
          <a:p>
            <a:pPr marL="0" indent="0">
              <a:buNone/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Cookie: foo=bar; foo2=bar3\r\n</a:t>
            </a:r>
          </a:p>
          <a:p>
            <a:pPr marL="0" indent="0">
              <a:buNone/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\r\n</a:t>
            </a:r>
          </a:p>
        </p:txBody>
      </p:sp>
    </p:spTree>
    <p:extLst>
      <p:ext uri="{BB962C8B-B14F-4D97-AF65-F5344CB8AC3E}">
        <p14:creationId xmlns:p14="http://schemas.microsoft.com/office/powerpoint/2010/main" val="2985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ru-RU" sz="1600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HTTP/1.1 302 Found\r\n</a:t>
            </a:r>
          </a:p>
          <a:p>
            <a:pPr marL="0" indent="0">
              <a:buNone/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Date: Sun, 02 Oct 2016 20:58:40 GMT\r\n</a:t>
            </a:r>
          </a:p>
          <a:p>
            <a:pPr marL="0" indent="0">
              <a:buNone/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Set-Cookie: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yandexuid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=4830629671475441920; path=/; domain=.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yandex.ru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; expires=Thu, 31-Dec-2037 20:59:59 GMT\r\n</a:t>
            </a:r>
          </a:p>
          <a:p>
            <a:pPr marL="0" indent="0">
              <a:buNone/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Location: https://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yandex.ru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yandsearch?text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racoon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\r\n</a:t>
            </a:r>
          </a:p>
          <a:p>
            <a:pPr marL="0" indent="0">
              <a:buNone/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X-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Yandex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-Items-Count: 10\r\n</a:t>
            </a:r>
          </a:p>
          <a:p>
            <a:pPr marL="0" indent="0">
              <a:buNone/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Cache-Control: private\r\n</a:t>
            </a:r>
          </a:p>
          <a:p>
            <a:pPr marL="0" indent="0">
              <a:buNone/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Set-Cookie: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ys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=wprid.1475441920779561-828311431883062967439188-ws11-383; path=/; domain=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yandex.ru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\r\n</a:t>
            </a:r>
          </a:p>
          <a:p>
            <a:pPr marL="0" indent="0">
              <a:buNone/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Content-Type: text/plain\r\n</a:t>
            </a:r>
          </a:p>
          <a:p>
            <a:pPr marL="0" indent="0">
              <a:buNone/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X-XSS-Protection: 1; mode=block\r\n</a:t>
            </a:r>
          </a:p>
          <a:p>
            <a:pPr marL="0" indent="0">
              <a:buNone/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X-Content-Type-Options: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nosniff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\r\n</a:t>
            </a:r>
          </a:p>
          <a:p>
            <a:pPr marL="0" indent="0">
              <a:buNone/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Content-Length: 0\r\n</a:t>
            </a:r>
          </a:p>
          <a:p>
            <a:pPr marL="0" indent="0">
              <a:buNone/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\r\n</a:t>
            </a:r>
          </a:p>
        </p:txBody>
      </p:sp>
    </p:spTree>
    <p:extLst>
      <p:ext uri="{BB962C8B-B14F-4D97-AF65-F5344CB8AC3E}">
        <p14:creationId xmlns:p14="http://schemas.microsoft.com/office/powerpoint/2010/main" val="1016416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Newline handling</a:t>
            </a:r>
          </a:p>
          <a:p>
            <a:pPr lvl="1"/>
            <a:r>
              <a:rPr lang="en-US" dirty="0"/>
              <a:t>header injection</a:t>
            </a:r>
          </a:p>
          <a:p>
            <a:pPr lvl="1"/>
            <a:r>
              <a:rPr lang="en-US" dirty="0"/>
              <a:t>response splitting</a:t>
            </a:r>
          </a:p>
          <a:p>
            <a:pPr lvl="1"/>
            <a:endParaRPr lang="en-US" dirty="0"/>
          </a:p>
          <a:p>
            <a:r>
              <a:rPr lang="en-US" dirty="0"/>
              <a:t>Duplicated headers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9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HTTP</a:t>
            </a:r>
          </a:p>
          <a:p>
            <a:pPr marL="0" indent="0">
              <a:buNone/>
            </a:pPr>
            <a:r>
              <a:rPr lang="en-US" sz="2400" dirty="0"/>
              <a:t>GET </a:t>
            </a:r>
            <a:r>
              <a:rPr lang="en-US" sz="2400" b="1" dirty="0"/>
              <a:t>http://</a:t>
            </a:r>
            <a:r>
              <a:rPr lang="en-US" sz="2400" b="1" dirty="0" err="1"/>
              <a:t>www.fuzzybunnies.com</a:t>
            </a:r>
            <a:r>
              <a:rPr lang="en-US" sz="2400" dirty="0"/>
              <a:t>/ HTTP/1.1</a:t>
            </a:r>
          </a:p>
          <a:p>
            <a:pPr marL="0" indent="0">
              <a:buNone/>
            </a:pPr>
            <a:r>
              <a:rPr lang="en-US" sz="2400" dirty="0"/>
              <a:t>User-Agent: Bunny-Browser/1.7</a:t>
            </a:r>
            <a:br>
              <a:rPr lang="en-US" sz="2400" dirty="0"/>
            </a:br>
            <a:r>
              <a:rPr lang="en-US" sz="2400" dirty="0"/>
              <a:t>Host: </a:t>
            </a:r>
            <a:r>
              <a:rPr lang="en-US" sz="2400" dirty="0" err="1"/>
              <a:t>www.fuzzybunnies.com</a:t>
            </a:r>
            <a:br>
              <a:rPr lang="en-US" sz="2400" dirty="0"/>
            </a:br>
            <a:r>
              <a:rPr lang="en-US" sz="2400" dirty="0"/>
              <a:t>... </a:t>
            </a:r>
          </a:p>
          <a:p>
            <a:endParaRPr lang="en-US" sz="2400" dirty="0"/>
          </a:p>
          <a:p>
            <a:r>
              <a:rPr lang="en-US" sz="2400" dirty="0"/>
              <a:t>Non-HTTP</a:t>
            </a:r>
          </a:p>
          <a:p>
            <a:pPr marL="0" indent="0">
              <a:buNone/>
            </a:pPr>
            <a:r>
              <a:rPr lang="en-US" sz="2400" dirty="0"/>
              <a:t>CONNECT www.fuzzybunnies.com:1234 HTTP/1.1</a:t>
            </a:r>
          </a:p>
          <a:p>
            <a:pPr marL="0" indent="0">
              <a:buNone/>
            </a:pPr>
            <a:r>
              <a:rPr lang="en-US" sz="2400" dirty="0"/>
              <a:t>User-Agent: Bunny-Browser/1.7</a:t>
            </a:r>
            <a:br>
              <a:rPr lang="en-US" sz="2400" dirty="0"/>
            </a:br>
            <a:r>
              <a:rPr lang="en-US" sz="2400" dirty="0"/>
              <a:t>...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3980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</a:t>
            </a:r>
            <a:r>
              <a:rPr lang="en-US" dirty="0" err="1"/>
              <a:t>Referer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Absent if</a:t>
            </a:r>
          </a:p>
          <a:p>
            <a:pPr lvl="1"/>
            <a:r>
              <a:rPr lang="en-US" dirty="0"/>
              <a:t>New URL</a:t>
            </a:r>
          </a:p>
          <a:p>
            <a:pPr lvl="1"/>
            <a:r>
              <a:rPr lang="en-US" dirty="0"/>
              <a:t>From pseudo-URL document</a:t>
            </a:r>
          </a:p>
          <a:p>
            <a:pPr lvl="1"/>
            <a:r>
              <a:rPr lang="en-US" dirty="0"/>
              <a:t>Refresh header</a:t>
            </a:r>
          </a:p>
          <a:p>
            <a:pPr lvl="1"/>
            <a:r>
              <a:rPr lang="en-US" dirty="0"/>
              <a:t>HTTPS -&gt; HTTP</a:t>
            </a:r>
          </a:p>
          <a:p>
            <a:pPr lvl="1"/>
            <a:r>
              <a:rPr lang="en-US" dirty="0"/>
              <a:t>User decision (plugins)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94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</a:t>
            </a:r>
          </a:p>
          <a:p>
            <a:r>
              <a:rPr lang="en-US" dirty="0"/>
              <a:t>POST</a:t>
            </a:r>
          </a:p>
          <a:p>
            <a:r>
              <a:rPr lang="en-US" dirty="0"/>
              <a:t>HEAD</a:t>
            </a:r>
          </a:p>
          <a:p>
            <a:r>
              <a:rPr lang="en-US" dirty="0"/>
              <a:t>OPTIONS</a:t>
            </a:r>
          </a:p>
          <a:p>
            <a:r>
              <a:rPr lang="en-US" dirty="0"/>
              <a:t>PUT</a:t>
            </a:r>
          </a:p>
          <a:p>
            <a:r>
              <a:rPr lang="en-US" dirty="0"/>
              <a:t>DELETE</a:t>
            </a:r>
          </a:p>
          <a:p>
            <a:r>
              <a:rPr lang="en-US" dirty="0"/>
              <a:t>TRACE</a:t>
            </a:r>
          </a:p>
          <a:p>
            <a:r>
              <a:rPr lang="en-US" dirty="0"/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398057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Response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200-299: Success</a:t>
            </a:r>
          </a:p>
          <a:p>
            <a:pPr lvl="1"/>
            <a:r>
              <a:rPr lang="en-US" sz="2000" dirty="0"/>
              <a:t>200 OK</a:t>
            </a:r>
          </a:p>
          <a:p>
            <a:pPr lvl="1"/>
            <a:r>
              <a:rPr lang="en-US" sz="2000" dirty="0"/>
              <a:t>204 No Content</a:t>
            </a:r>
          </a:p>
          <a:p>
            <a:r>
              <a:rPr lang="en-US" sz="2000" dirty="0"/>
              <a:t>300-399: Redirection and Other Status Messages</a:t>
            </a:r>
          </a:p>
          <a:p>
            <a:pPr lvl="1"/>
            <a:r>
              <a:rPr lang="en-US" sz="2000" dirty="0"/>
              <a:t>301 Moved Permanently</a:t>
            </a:r>
          </a:p>
          <a:p>
            <a:pPr lvl="1"/>
            <a:r>
              <a:rPr lang="en-US" sz="2000" dirty="0"/>
              <a:t>302 Found</a:t>
            </a:r>
          </a:p>
          <a:p>
            <a:pPr lvl="1"/>
            <a:r>
              <a:rPr lang="en-US" sz="2000" dirty="0"/>
              <a:t>303 See Other</a:t>
            </a:r>
          </a:p>
          <a:p>
            <a:pPr lvl="1"/>
            <a:r>
              <a:rPr lang="en-US" sz="2000" dirty="0"/>
              <a:t>304 Not Modified</a:t>
            </a:r>
          </a:p>
          <a:p>
            <a:r>
              <a:rPr lang="en-US" sz="2000" dirty="0"/>
              <a:t>400-499: Client-Side Errors</a:t>
            </a:r>
          </a:p>
          <a:p>
            <a:pPr lvl="1"/>
            <a:r>
              <a:rPr lang="en-US" sz="2000" dirty="0"/>
              <a:t>400 Bad Request</a:t>
            </a:r>
          </a:p>
          <a:p>
            <a:pPr lvl="1"/>
            <a:r>
              <a:rPr lang="en-US" sz="2000" dirty="0"/>
              <a:t>401 Unauthorized</a:t>
            </a:r>
          </a:p>
          <a:p>
            <a:pPr lvl="1"/>
            <a:r>
              <a:rPr lang="en-US" sz="2000" dirty="0"/>
              <a:t>403 Forbidden</a:t>
            </a:r>
          </a:p>
          <a:p>
            <a:pPr lvl="1"/>
            <a:r>
              <a:rPr lang="en-US" sz="2000" dirty="0"/>
              <a:t>404 Not Found</a:t>
            </a:r>
          </a:p>
          <a:p>
            <a:r>
              <a:rPr lang="en-US" sz="2000" dirty="0"/>
              <a:t>500-599: Server-Side Error</a:t>
            </a:r>
          </a:p>
          <a:p>
            <a:pPr lvl="1"/>
            <a:r>
              <a:rPr lang="en-US" sz="2000" dirty="0"/>
              <a:t>500 Internal Error</a:t>
            </a:r>
          </a:p>
          <a:p>
            <a:pPr lvl="1"/>
            <a:r>
              <a:rPr lang="en-US" sz="2000" dirty="0"/>
              <a:t>503 Service Unavailable</a:t>
            </a:r>
          </a:p>
        </p:txBody>
      </p:sp>
    </p:spTree>
    <p:extLst>
      <p:ext uri="{BB962C8B-B14F-4D97-AF65-F5344CB8AC3E}">
        <p14:creationId xmlns:p14="http://schemas.microsoft.com/office/powerpoint/2010/main" val="2039814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alive</a:t>
            </a:r>
          </a:p>
          <a:p>
            <a:r>
              <a:rPr lang="en-US" dirty="0"/>
              <a:t>Content-Length</a:t>
            </a:r>
          </a:p>
          <a:p>
            <a:r>
              <a:rPr lang="en-US" dirty="0"/>
              <a:t>Chunked</a:t>
            </a:r>
          </a:p>
          <a:p>
            <a:pPr marL="392113" lvl="1" indent="0">
              <a:buNone/>
            </a:pPr>
            <a:r>
              <a:rPr lang="en-US" sz="1800" dirty="0"/>
              <a:t>HTTP/1.1 200 OK</a:t>
            </a:r>
          </a:p>
          <a:p>
            <a:pPr marL="392113" lvl="1" indent="0">
              <a:buNone/>
            </a:pPr>
            <a:r>
              <a:rPr lang="en-US" sz="1800" dirty="0"/>
              <a:t>Transfer-Encoding: chunked </a:t>
            </a:r>
            <a:r>
              <a:rPr lang="is-IS" sz="1800" dirty="0"/>
              <a:t>…</a:t>
            </a:r>
          </a:p>
          <a:p>
            <a:pPr marL="392113" lvl="1" indent="0">
              <a:buNone/>
            </a:pPr>
            <a:endParaRPr lang="is-IS" sz="1800" dirty="0"/>
          </a:p>
          <a:p>
            <a:pPr marL="392113" lvl="1" indent="0">
              <a:buNone/>
            </a:pPr>
            <a:r>
              <a:rPr lang="en-US" sz="1800" dirty="0"/>
              <a:t>5</a:t>
            </a:r>
          </a:p>
          <a:p>
            <a:pPr marL="392113" lvl="1" indent="0">
              <a:buNone/>
            </a:pPr>
            <a:r>
              <a:rPr lang="en-US" sz="1800" dirty="0"/>
              <a:t>Hello</a:t>
            </a:r>
          </a:p>
          <a:p>
            <a:pPr marL="392113" lvl="1" indent="0">
              <a:buNone/>
            </a:pPr>
            <a:r>
              <a:rPr lang="en-US" sz="1800" dirty="0"/>
              <a:t>6</a:t>
            </a:r>
          </a:p>
          <a:p>
            <a:pPr marL="392113" lvl="1" indent="0">
              <a:buNone/>
            </a:pPr>
            <a:r>
              <a:rPr lang="en-US" sz="1800" dirty="0"/>
              <a:t>world!</a:t>
            </a:r>
          </a:p>
          <a:p>
            <a:pPr marL="392113" lvl="1" indent="0">
              <a:buNone/>
            </a:pPr>
            <a:r>
              <a:rPr lang="en-US" sz="1800" dirty="0"/>
              <a:t>0</a:t>
            </a:r>
          </a:p>
          <a:p>
            <a:pPr marL="309563" indent="-285750"/>
            <a:r>
              <a:rPr lang="en-US" dirty="0"/>
              <a:t>Range request</a:t>
            </a:r>
          </a:p>
          <a:p>
            <a:pPr marL="392113" lvl="1" indent="0">
              <a:buNone/>
            </a:pPr>
            <a:r>
              <a:rPr lang="en-US" sz="1800" dirty="0"/>
              <a:t>GET /some-</a:t>
            </a:r>
            <a:r>
              <a:rPr lang="en-US" sz="1800" dirty="0" err="1"/>
              <a:t>video.avi</a:t>
            </a:r>
            <a:r>
              <a:rPr lang="en-US" sz="1800" dirty="0"/>
              <a:t> HTTP/1.1</a:t>
            </a:r>
          </a:p>
          <a:p>
            <a:pPr marL="392113" lvl="1" indent="0">
              <a:buNone/>
            </a:pPr>
            <a:r>
              <a:rPr lang="en-US" sz="1800" dirty="0"/>
              <a:t>Range: bytes=100-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51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public </a:t>
            </a:r>
            <a:r>
              <a:rPr lang="en-US" dirty="0"/>
              <a:t>(the document is cacheable publicly)</a:t>
            </a:r>
          </a:p>
          <a:p>
            <a:r>
              <a:rPr lang="en-US" i="1" dirty="0"/>
              <a:t>private </a:t>
            </a:r>
            <a:r>
              <a:rPr lang="en-US" dirty="0"/>
              <a:t>(proxies are not permitted to cache)</a:t>
            </a:r>
          </a:p>
          <a:p>
            <a:r>
              <a:rPr lang="en-US" i="1" dirty="0"/>
              <a:t>no-cache </a:t>
            </a:r>
            <a:r>
              <a:rPr lang="en-US" dirty="0"/>
              <a:t>(may be cached, must be validated</a:t>
            </a:r>
            <a:r>
              <a:rPr lang="en-GB" dirty="0"/>
              <a:t> with the origin server first before using it</a:t>
            </a:r>
            <a:r>
              <a:rPr lang="en-US" dirty="0"/>
              <a:t>)</a:t>
            </a:r>
          </a:p>
          <a:p>
            <a:r>
              <a:rPr lang="en-US" i="1" dirty="0"/>
              <a:t>no-store </a:t>
            </a:r>
            <a:r>
              <a:rPr lang="en-US" dirty="0"/>
              <a:t>(absolutely no caching at all)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Cache-control: public</a:t>
            </a:r>
          </a:p>
          <a:p>
            <a:pPr lvl="1"/>
            <a:r>
              <a:rPr lang="en-US" sz="2000" dirty="0"/>
              <a:t>Expires: Mon, 25 Jun 2012 21:31:12 GMT</a:t>
            </a:r>
          </a:p>
          <a:p>
            <a:endParaRPr lang="en-US" dirty="0"/>
          </a:p>
          <a:p>
            <a:pPr lvl="1"/>
            <a:r>
              <a:rPr lang="en-US" sz="2000" dirty="0"/>
              <a:t>Pragma: no-cache</a:t>
            </a:r>
          </a:p>
          <a:p>
            <a:pPr lvl="1"/>
            <a:r>
              <a:rPr lang="en-US" sz="2000" dirty="0"/>
              <a:t>Cache-control: no-cache, no-store, must-revalidate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6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based</a:t>
            </a:r>
          </a:p>
          <a:p>
            <a:pPr marL="392113" lvl="1" indent="0">
              <a:buNone/>
            </a:pPr>
            <a:r>
              <a:rPr lang="en-US" sz="2000" dirty="0"/>
              <a:t>Cache-Control: public, max-age=31526000</a:t>
            </a:r>
          </a:p>
          <a:p>
            <a:pPr marL="392113" lvl="1" indent="0">
              <a:buNone/>
            </a:pPr>
            <a:r>
              <a:rPr lang="en-US" sz="2000" dirty="0"/>
              <a:t>Last-Modified: &lt;date&gt;</a:t>
            </a:r>
          </a:p>
          <a:p>
            <a:pPr lvl="1"/>
            <a:endParaRPr lang="en-US" sz="2000" dirty="0"/>
          </a:p>
          <a:p>
            <a:pPr marL="392113" lvl="1" indent="0">
              <a:buNone/>
            </a:pPr>
            <a:r>
              <a:rPr lang="en-US" sz="2000" dirty="0"/>
              <a:t>If-Modified-Since: &lt;date&gt;</a:t>
            </a:r>
          </a:p>
          <a:p>
            <a:endParaRPr lang="en-US" dirty="0"/>
          </a:p>
          <a:p>
            <a:r>
              <a:rPr lang="en-US" dirty="0"/>
              <a:t>Content based</a:t>
            </a:r>
          </a:p>
          <a:p>
            <a:pPr marL="392113" lvl="1" indent="0">
              <a:buNone/>
            </a:pPr>
            <a:r>
              <a:rPr lang="en-US" sz="2000" dirty="0" err="1"/>
              <a:t>Cache-Control:public</a:t>
            </a:r>
            <a:r>
              <a:rPr lang="en-US" sz="2000" dirty="0"/>
              <a:t>, max-age=31526000</a:t>
            </a:r>
          </a:p>
          <a:p>
            <a:pPr marL="392113" lvl="1" indent="0">
              <a:buNone/>
            </a:pPr>
            <a:r>
              <a:rPr lang="en-US" sz="2000" dirty="0" err="1"/>
              <a:t>ETag</a:t>
            </a:r>
            <a:r>
              <a:rPr lang="en-US" sz="2000" dirty="0"/>
              <a:t>: </a:t>
            </a:r>
            <a:r>
              <a:rPr lang="en-US" sz="2000" dirty="0">
                <a:latin typeface="Courier"/>
                <a:cs typeface="Courier"/>
              </a:rPr>
              <a:t>"((the hex value))"</a:t>
            </a:r>
            <a:endParaRPr lang="en-US" sz="2000" dirty="0"/>
          </a:p>
          <a:p>
            <a:pPr lvl="1"/>
            <a:endParaRPr lang="en-US" sz="2000" dirty="0"/>
          </a:p>
          <a:p>
            <a:pPr marL="392113" lvl="1" indent="0">
              <a:buNone/>
            </a:pPr>
            <a:r>
              <a:rPr lang="en-US" sz="2000" dirty="0"/>
              <a:t>If-None-Match: </a:t>
            </a:r>
            <a:r>
              <a:rPr lang="en-US" sz="2000" dirty="0">
                <a:latin typeface="Courier"/>
                <a:cs typeface="Courier"/>
              </a:rPr>
              <a:t>"((the hex value))"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206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Michal </a:t>
            </a:r>
            <a:r>
              <a:rPr lang="en-US" sz="2400" dirty="0" err="1"/>
              <a:t>Zalewski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Tangled Web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http://lcamtuf.coredump.cx/tangled/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https://code.google.com/p/browsersec/</a:t>
            </a:r>
            <a:r>
              <a:rPr lang="en-US" sz="24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712" y="739775"/>
            <a:ext cx="3290126" cy="433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17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 descr="Screen Shot 2015-10-19 at 17.59.2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24" b="-18724"/>
          <a:stretch>
            <a:fillRect/>
          </a:stretch>
        </p:blipFill>
        <p:spPr>
          <a:xfrm>
            <a:off x="1820864" y="-61652"/>
            <a:ext cx="8562974" cy="6442981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042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8300" lvl="1" indent="0">
              <a:buNone/>
            </a:pPr>
            <a:endParaRPr lang="en-US" sz="2000" dirty="0"/>
          </a:p>
          <a:p>
            <a:pPr marL="368300" lvl="1" indent="0">
              <a:buNone/>
            </a:pPr>
            <a:endParaRPr lang="en-US" sz="2000" dirty="0"/>
          </a:p>
          <a:p>
            <a:pPr marL="368300" lvl="1" indent="0">
              <a:buNone/>
            </a:pPr>
            <a:r>
              <a:rPr lang="en-US" sz="2000" dirty="0"/>
              <a:t>GET /</a:t>
            </a:r>
            <a:r>
              <a:rPr lang="en-US" sz="2000" dirty="0" err="1"/>
              <a:t>page.html</a:t>
            </a:r>
            <a:r>
              <a:rPr lang="en-US" sz="2000" dirty="0"/>
              <a:t> HTTP/1.1</a:t>
            </a:r>
          </a:p>
          <a:p>
            <a:pPr marL="368300" lvl="1" indent="0">
              <a:buNone/>
            </a:pPr>
            <a:r>
              <a:rPr lang="en-US" sz="2000" dirty="0"/>
              <a:t>Host: </a:t>
            </a:r>
            <a:r>
              <a:rPr lang="en-US" sz="2000" dirty="0" err="1"/>
              <a:t>example.com</a:t>
            </a:r>
            <a:endParaRPr lang="en-US" sz="2000" dirty="0"/>
          </a:p>
          <a:p>
            <a:pPr marL="368300" lvl="1" indent="0">
              <a:buNone/>
            </a:pPr>
            <a:r>
              <a:rPr lang="en-US" sz="2000" dirty="0"/>
              <a:t>Accept-Encoding: </a:t>
            </a:r>
            <a:r>
              <a:rPr lang="en-US" sz="2000" dirty="0" err="1"/>
              <a:t>gzip</a:t>
            </a:r>
            <a:r>
              <a:rPr lang="en-US" sz="2000" dirty="0"/>
              <a:t>, deflate</a:t>
            </a:r>
          </a:p>
          <a:p>
            <a:endParaRPr lang="en-US" sz="2000" dirty="0"/>
          </a:p>
          <a:p>
            <a:pPr marL="368300" lvl="1" indent="0">
              <a:buNone/>
            </a:pPr>
            <a:endParaRPr lang="en-US" sz="2000" dirty="0"/>
          </a:p>
          <a:p>
            <a:pPr marL="368300" lvl="1" indent="0">
              <a:buNone/>
            </a:pPr>
            <a:r>
              <a:rPr lang="en-US" sz="2000" dirty="0"/>
              <a:t>HTTP/1.1 200 OK</a:t>
            </a:r>
          </a:p>
          <a:p>
            <a:pPr marL="368300" lvl="1" indent="0">
              <a:buNone/>
            </a:pPr>
            <a:r>
              <a:rPr lang="en-US" sz="2000" dirty="0"/>
              <a:t>Content-Length: 438</a:t>
            </a:r>
          </a:p>
          <a:p>
            <a:pPr marL="368300" lvl="1" indent="0">
              <a:buNone/>
            </a:pPr>
            <a:r>
              <a:rPr lang="en-US" sz="2000" dirty="0"/>
              <a:t>Content-Type: text/html, charset=UTF-8</a:t>
            </a:r>
          </a:p>
          <a:p>
            <a:pPr marL="368300" lvl="1" indent="0">
              <a:buNone/>
            </a:pPr>
            <a:r>
              <a:rPr lang="en-US" sz="2000" dirty="0"/>
              <a:t>Content-Encoding: </a:t>
            </a:r>
            <a:r>
              <a:rPr lang="en-US" sz="2000" dirty="0" err="1"/>
              <a:t>gzip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3771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Cookies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8300" lvl="1" indent="0">
              <a:buNone/>
            </a:pPr>
            <a:endParaRPr lang="en-US" b="1" dirty="0">
              <a:latin typeface="Courier"/>
              <a:cs typeface="Courier"/>
            </a:endParaRPr>
          </a:p>
          <a:p>
            <a:pPr marL="368300" lvl="1" indent="0">
              <a:buNone/>
            </a:pPr>
            <a:r>
              <a:rPr lang="en-US" b="1" dirty="0">
                <a:latin typeface="Courier"/>
                <a:cs typeface="Courier"/>
              </a:rPr>
              <a:t>Set-Cookie: </a:t>
            </a:r>
            <a:r>
              <a:rPr lang="en-US" dirty="0">
                <a:latin typeface="Courier"/>
                <a:cs typeface="Courier"/>
              </a:rPr>
              <a:t>key=value</a:t>
            </a:r>
            <a:r>
              <a:rPr lang="en-US" b="1" dirty="0">
                <a:latin typeface="Courier"/>
                <a:cs typeface="Courier"/>
              </a:rPr>
              <a:t>;</a:t>
            </a:r>
          </a:p>
          <a:p>
            <a:pPr lvl="1">
              <a:buFont typeface="Lucida Grande"/>
              <a:buChar char=" "/>
            </a:pPr>
            <a:r>
              <a:rPr lang="en-US" b="1" dirty="0">
                <a:latin typeface="Courier"/>
                <a:cs typeface="Courier"/>
              </a:rPr>
              <a:t>Expires=</a:t>
            </a:r>
            <a:r>
              <a:rPr lang="en-US" sz="2400" dirty="0">
                <a:latin typeface="Courier"/>
                <a:cs typeface="Courier"/>
              </a:rPr>
              <a:t>Fri, 15-Mar-2024 19:33:29 GMT</a:t>
            </a:r>
            <a:r>
              <a:rPr lang="en-US" sz="2400" b="1" dirty="0">
                <a:latin typeface="Courier"/>
                <a:cs typeface="Courier"/>
              </a:rPr>
              <a:t>;</a:t>
            </a:r>
            <a:endParaRPr lang="en-US" b="1" dirty="0">
              <a:latin typeface="Courier"/>
              <a:cs typeface="Courier"/>
            </a:endParaRPr>
          </a:p>
          <a:p>
            <a:pPr lvl="1">
              <a:buFont typeface="Lucida Grande"/>
              <a:buChar char=" "/>
            </a:pPr>
            <a:r>
              <a:rPr lang="en-US" b="1" dirty="0">
                <a:latin typeface="Courier"/>
                <a:cs typeface="Courier"/>
              </a:rPr>
              <a:t>Domain=</a:t>
            </a:r>
            <a:r>
              <a:rPr lang="en-US" dirty="0">
                <a:latin typeface="Courier"/>
                <a:cs typeface="Courier"/>
              </a:rPr>
              <a:t>.</a:t>
            </a:r>
            <a:r>
              <a:rPr lang="en-US" dirty="0" err="1">
                <a:latin typeface="Courier"/>
                <a:cs typeface="Courier"/>
              </a:rPr>
              <a:t>foo.bar</a:t>
            </a:r>
            <a:r>
              <a:rPr lang="en-US" b="1" dirty="0">
                <a:latin typeface="Courier"/>
                <a:cs typeface="Courier"/>
              </a:rPr>
              <a:t>;</a:t>
            </a:r>
          </a:p>
          <a:p>
            <a:pPr lvl="1">
              <a:buFont typeface="Lucida Grande"/>
              <a:buChar char=" "/>
            </a:pPr>
            <a:r>
              <a:rPr lang="en-US" b="1" dirty="0">
                <a:latin typeface="Courier"/>
                <a:cs typeface="Courier"/>
              </a:rPr>
              <a:t>Path=</a:t>
            </a:r>
            <a:r>
              <a:rPr lang="en-US" dirty="0">
                <a:latin typeface="Courier"/>
                <a:cs typeface="Courier"/>
              </a:rPr>
              <a:t>/</a:t>
            </a:r>
            <a:r>
              <a:rPr lang="en-US" b="1" dirty="0">
                <a:latin typeface="Courier"/>
                <a:cs typeface="Courier"/>
              </a:rPr>
              <a:t>;</a:t>
            </a:r>
          </a:p>
          <a:p>
            <a:pPr lvl="1">
              <a:buFont typeface="Lucida Grande"/>
              <a:buChar char=" "/>
            </a:pPr>
            <a:r>
              <a:rPr lang="en-US" b="1" dirty="0" err="1">
                <a:latin typeface="Courier"/>
                <a:cs typeface="Courier"/>
              </a:rPr>
              <a:t>HttpOnly</a:t>
            </a:r>
            <a:r>
              <a:rPr lang="en-US" b="1" dirty="0">
                <a:latin typeface="Courier"/>
                <a:cs typeface="Courier"/>
              </a:rPr>
              <a:t>;</a:t>
            </a:r>
          </a:p>
          <a:p>
            <a:pPr lvl="1">
              <a:buFont typeface="Lucida Grande"/>
              <a:buChar char=" "/>
            </a:pPr>
            <a:r>
              <a:rPr lang="en-US" b="1" dirty="0">
                <a:latin typeface="Courier"/>
                <a:cs typeface="Courier"/>
              </a:rPr>
              <a:t>Secure;</a:t>
            </a:r>
          </a:p>
          <a:p>
            <a:pPr lvl="1">
              <a:buFont typeface="Lucida Grande"/>
              <a:buChar char=" "/>
            </a:pPr>
            <a:r>
              <a:rPr lang="en-GB" b="1" dirty="0" err="1">
                <a:latin typeface="Courier"/>
              </a:rPr>
              <a:t>SameSite</a:t>
            </a:r>
            <a:r>
              <a:rPr lang="en-GB" b="1" dirty="0">
                <a:latin typeface="Courier"/>
              </a:rPr>
              <a:t>=Lax;</a:t>
            </a:r>
            <a:endParaRPr lang="en-US" b="1" dirty="0">
              <a:latin typeface="Couri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76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WWW-Authenticate: Basic realm="Enter login to manage site"</a:t>
            </a:r>
          </a:p>
          <a:p>
            <a:endParaRPr lang="en-US" dirty="0"/>
          </a:p>
          <a:p>
            <a:r>
              <a:rPr lang="en-US" dirty="0"/>
              <a:t>Basic</a:t>
            </a:r>
          </a:p>
          <a:p>
            <a:r>
              <a:rPr lang="en-US" dirty="0"/>
              <a:t>Digest</a:t>
            </a:r>
          </a:p>
        </p:txBody>
      </p:sp>
    </p:spTree>
    <p:extLst>
      <p:ext uri="{BB962C8B-B14F-4D97-AF65-F5344CB8AC3E}">
        <p14:creationId xmlns:p14="http://schemas.microsoft.com/office/powerpoint/2010/main" val="2843588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SSL, TLS, HTTPS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Secure Socket Layer (SSL)</a:t>
            </a:r>
          </a:p>
          <a:p>
            <a:r>
              <a:rPr lang="en-US" dirty="0"/>
              <a:t>Transport Layer Security (TLS) – new name of SSL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085332" y="3068961"/>
            <a:ext cx="4032448" cy="2654965"/>
            <a:chOff x="827584" y="2564904"/>
            <a:chExt cx="4032448" cy="2654965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899592" y="2684629"/>
              <a:ext cx="2016224" cy="408623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chemeClr val="bg1"/>
                  </a:solidFill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rPr>
                <a:t>HTTP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899592" y="3386528"/>
              <a:ext cx="2016224" cy="408623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chemeClr val="bg1"/>
                  </a:solidFill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rPr>
                <a:t>TLS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899592" y="4088427"/>
              <a:ext cx="2016224" cy="408623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chemeClr val="bg1"/>
                  </a:solidFill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rPr>
                <a:t>TCP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899592" y="4811246"/>
              <a:ext cx="2016224" cy="408623"/>
            </a:xfrm>
            <a:prstGeom prst="roundRect">
              <a:avLst/>
            </a:prstGeom>
            <a:solidFill>
              <a:srgbClr val="7030A0"/>
            </a:solidFill>
            <a:ln w="25400" cap="flat" cmpd="sng" algn="ctr">
              <a:noFill/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chemeClr val="bg1"/>
                  </a:solidFill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rPr>
                <a:t>IP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827584" y="2564904"/>
              <a:ext cx="4032448" cy="1368152"/>
            </a:xfrm>
            <a:prstGeom prst="rect">
              <a:avLst/>
            </a:prstGeom>
            <a:noFill/>
            <a:ln w="25400" cap="flat" cmpd="sng" algn="ctr">
              <a:solidFill>
                <a:srgbClr val="D92231"/>
              </a:solidFill>
              <a:prstDash val="sysDash"/>
              <a:bevel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262626"/>
                  </a:solidFill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rPr>
                <a:t>                                         HTTPS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259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824E8316-AB60-5C4C-8948-90B61A06391D}"/>
              </a:ext>
            </a:extLst>
          </p:cNvPr>
          <p:cNvGrpSpPr/>
          <p:nvPr/>
        </p:nvGrpSpPr>
        <p:grpSpPr>
          <a:xfrm>
            <a:off x="2975600" y="2672311"/>
            <a:ext cx="971551" cy="1077461"/>
            <a:chOff x="2975600" y="2672311"/>
            <a:chExt cx="971551" cy="107746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6DCAF2B-5B8B-F242-8E6A-E1AFA54D7A67}"/>
                </a:ext>
              </a:extLst>
            </p:cNvPr>
            <p:cNvSpPr/>
            <p:nvPr/>
          </p:nvSpPr>
          <p:spPr bwMode="auto">
            <a:xfrm>
              <a:off x="2975600" y="2672311"/>
              <a:ext cx="971551" cy="1080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FB42BFD-5A82-9F49-BC18-1D19802398C5}"/>
                </a:ext>
              </a:extLst>
            </p:cNvPr>
            <p:cNvSpPr/>
            <p:nvPr/>
          </p:nvSpPr>
          <p:spPr bwMode="auto">
            <a:xfrm>
              <a:off x="2977200" y="2780311"/>
              <a:ext cx="111125" cy="8640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183920" y="2911191"/>
              <a:ext cx="582234" cy="15719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254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 flipV="1">
              <a:off x="3183920" y="3164496"/>
              <a:ext cx="299197" cy="1293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254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7F72B17-1F9E-9D47-8910-0867E10EBE4C}"/>
                </a:ext>
              </a:extLst>
            </p:cNvPr>
            <p:cNvGrpSpPr/>
            <p:nvPr/>
          </p:nvGrpSpPr>
          <p:grpSpPr>
            <a:xfrm>
              <a:off x="3582858" y="3221122"/>
              <a:ext cx="174304" cy="289770"/>
              <a:chOff x="3582858" y="3221122"/>
              <a:chExt cx="174304" cy="289770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3582858" y="3221122"/>
                <a:ext cx="174304" cy="19372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  <p:sp>
            <p:nvSpPr>
              <p:cNvPr id="15" name="Diagonal Stripe 14"/>
              <p:cNvSpPr>
                <a:spLocks noChangeAspect="1"/>
              </p:cNvSpPr>
              <p:nvPr/>
            </p:nvSpPr>
            <p:spPr bwMode="auto">
              <a:xfrm>
                <a:off x="3592319" y="3370114"/>
                <a:ext cx="148547" cy="140778"/>
              </a:xfrm>
              <a:prstGeom prst="diagStrip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  <p:sp>
            <p:nvSpPr>
              <p:cNvPr id="16" name="Diagonal Stripe 15"/>
              <p:cNvSpPr>
                <a:spLocks noChangeAspect="1"/>
              </p:cNvSpPr>
              <p:nvPr/>
            </p:nvSpPr>
            <p:spPr bwMode="auto">
              <a:xfrm flipH="1">
                <a:off x="3607760" y="3374922"/>
                <a:ext cx="143473" cy="135970"/>
              </a:xfrm>
              <a:prstGeom prst="diagStrip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</p:grp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flipV="1">
              <a:off x="3183920" y="3381506"/>
              <a:ext cx="299197" cy="1293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254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836026" y="2780312"/>
              <a:ext cx="111125" cy="8640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975600" y="3641772"/>
              <a:ext cx="971551" cy="1080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</p:grpSp>
      <p:cxnSp>
        <p:nvCxnSpPr>
          <p:cNvPr id="29" name="Straight Arrow Connector 28"/>
          <p:cNvCxnSpPr>
            <a:cxnSpLocks/>
          </p:cNvCxnSpPr>
          <p:nvPr/>
        </p:nvCxnSpPr>
        <p:spPr bwMode="auto">
          <a:xfrm>
            <a:off x="3459163" y="2193752"/>
            <a:ext cx="3176" cy="501750"/>
          </a:xfrm>
          <a:prstGeom prst="straightConnector1">
            <a:avLst/>
          </a:prstGeom>
          <a:solidFill>
            <a:srgbClr val="FFFFFF"/>
          </a:solidFill>
          <a:ln w="50800" cap="flat" cmpd="sng" algn="ctr">
            <a:solidFill>
              <a:schemeClr val="tx1"/>
            </a:solidFill>
            <a:prstDash val="solid"/>
            <a:bevel/>
            <a:headEnd type="none" w="med" len="med"/>
            <a:tailEnd type="none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</p:cxnSp>
      <p:cxnSp>
        <p:nvCxnSpPr>
          <p:cNvPr id="30" name="Straight Arrow Connector 29"/>
          <p:cNvCxnSpPr>
            <a:cxnSpLocks/>
            <a:stCxn id="13" idx="2"/>
            <a:endCxn id="35" idx="0"/>
          </p:cNvCxnSpPr>
          <p:nvPr/>
        </p:nvCxnSpPr>
        <p:spPr bwMode="auto">
          <a:xfrm>
            <a:off x="3461376" y="3749772"/>
            <a:ext cx="13661" cy="696643"/>
          </a:xfrm>
          <a:prstGeom prst="straightConnector1">
            <a:avLst/>
          </a:prstGeom>
          <a:solidFill>
            <a:srgbClr val="FFFFFF"/>
          </a:solidFill>
          <a:ln w="50800" cap="flat" cmpd="sng" algn="ctr">
            <a:solidFill>
              <a:schemeClr val="tx1"/>
            </a:solidFill>
            <a:prstDash val="solid"/>
            <a:bevel/>
            <a:headEnd type="none" w="med" len="med"/>
            <a:tailEnd type="triangle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</p:cxnSp>
      <p:cxnSp>
        <p:nvCxnSpPr>
          <p:cNvPr id="31" name="Straight Connector 30"/>
          <p:cNvCxnSpPr>
            <a:stCxn id="33" idx="3"/>
            <a:endCxn id="26" idx="1"/>
          </p:cNvCxnSpPr>
          <p:nvPr/>
        </p:nvCxnSpPr>
        <p:spPr bwMode="auto">
          <a:xfrm flipV="1">
            <a:off x="4694237" y="4857577"/>
            <a:ext cx="927100" cy="4763"/>
          </a:xfrm>
          <a:prstGeom prst="line">
            <a:avLst/>
          </a:prstGeom>
          <a:solidFill>
            <a:srgbClr val="FFFFFF"/>
          </a:solidFill>
          <a:ln w="50800" cap="flat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</p:cxnSp>
      <p:cxnSp>
        <p:nvCxnSpPr>
          <p:cNvPr id="32" name="Straight Arrow Connector 31"/>
          <p:cNvCxnSpPr>
            <a:cxnSpLocks/>
            <a:stCxn id="23" idx="3"/>
            <a:endCxn id="33" idx="1"/>
          </p:cNvCxnSpPr>
          <p:nvPr/>
        </p:nvCxnSpPr>
        <p:spPr bwMode="auto">
          <a:xfrm>
            <a:off x="6594474" y="4852021"/>
            <a:ext cx="938213" cy="4763"/>
          </a:xfrm>
          <a:prstGeom prst="straightConnector1">
            <a:avLst/>
          </a:prstGeom>
          <a:solidFill>
            <a:srgbClr val="FFFFFF"/>
          </a:solidFill>
          <a:ln w="50800" cap="flat" cmpd="sng" algn="ctr">
            <a:solidFill>
              <a:schemeClr val="tx1"/>
            </a:solidFill>
            <a:prstDash val="solid"/>
            <a:bevel/>
            <a:headEnd type="none" w="med" len="med"/>
            <a:tailEnd type="triangle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</p:cxnSp>
      <p:sp>
        <p:nvSpPr>
          <p:cNvPr id="33" name="Rectangle 32"/>
          <p:cNvSpPr/>
          <p:nvPr/>
        </p:nvSpPr>
        <p:spPr bwMode="auto">
          <a:xfrm>
            <a:off x="7532687" y="4440065"/>
            <a:ext cx="2438400" cy="833437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lIns="45720" rIns="45720" anchor="ctr"/>
          <a:lstStyle/>
          <a:p>
            <a:pPr algn="ctr" eaLnBrk="1">
              <a:defRPr/>
            </a:pPr>
            <a:r>
              <a:rPr lang="en-US" b="1" dirty="0">
                <a:solidFill>
                  <a:schemeClr val="bg1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rPr>
              <a:t>Client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2239962" y="1358727"/>
            <a:ext cx="2438400" cy="835025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lIns="45720" rIns="45720" anchor="ctr"/>
          <a:lstStyle/>
          <a:p>
            <a:pPr algn="ctr" eaLnBrk="1">
              <a:defRPr/>
            </a:pPr>
            <a:r>
              <a:rPr lang="en-US" b="1" dirty="0">
                <a:solidFill>
                  <a:schemeClr val="bg1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rPr>
              <a:t>Certificate</a:t>
            </a:r>
          </a:p>
          <a:p>
            <a:pPr algn="ctr" eaLnBrk="1">
              <a:defRPr/>
            </a:pPr>
            <a:r>
              <a:rPr lang="en-US" b="1" dirty="0">
                <a:solidFill>
                  <a:schemeClr val="bg1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rPr>
              <a:t>Authority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255837" y="4446415"/>
            <a:ext cx="2438400" cy="833437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lIns="45720" rIns="45720" anchor="ctr"/>
          <a:lstStyle/>
          <a:p>
            <a:pPr algn="ctr" eaLnBrk="1">
              <a:defRPr/>
            </a:pPr>
            <a:r>
              <a:rPr lang="en-US" b="1" dirty="0">
                <a:solidFill>
                  <a:schemeClr val="bg1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rPr>
              <a:t>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6EAED9A-665E-0C46-8F3F-B2636DA0CB40}"/>
              </a:ext>
            </a:extLst>
          </p:cNvPr>
          <p:cNvGrpSpPr/>
          <p:nvPr/>
        </p:nvGrpSpPr>
        <p:grpSpPr>
          <a:xfrm>
            <a:off x="5615962" y="4313290"/>
            <a:ext cx="971551" cy="1077461"/>
            <a:chOff x="2975600" y="2672311"/>
            <a:chExt cx="971551" cy="1077461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C7A2E56-EACD-3C48-8BC1-F98694ED1936}"/>
                </a:ext>
              </a:extLst>
            </p:cNvPr>
            <p:cNvSpPr/>
            <p:nvPr/>
          </p:nvSpPr>
          <p:spPr bwMode="auto">
            <a:xfrm>
              <a:off x="2975600" y="2672311"/>
              <a:ext cx="971551" cy="1080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544C7D2-CDDF-2D47-AC86-0812992E4EF8}"/>
                </a:ext>
              </a:extLst>
            </p:cNvPr>
            <p:cNvSpPr/>
            <p:nvPr/>
          </p:nvSpPr>
          <p:spPr bwMode="auto">
            <a:xfrm>
              <a:off x="2977200" y="2780311"/>
              <a:ext cx="111125" cy="8640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57" name="Rectangle 4">
              <a:extLst>
                <a:ext uri="{FF2B5EF4-FFF2-40B4-BE49-F238E27FC236}">
                  <a16:creationId xmlns:a16="http://schemas.microsoft.com/office/drawing/2014/main" id="{B3A98ADA-0371-6949-8C17-7BD338638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920" y="2911191"/>
              <a:ext cx="582234" cy="15719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254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D08B8948-8086-E44B-9FAB-581120E8BBF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83920" y="3164496"/>
              <a:ext cx="299197" cy="1293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254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7E1616C-FAA5-4142-8A0A-C94DADFDF64F}"/>
                </a:ext>
              </a:extLst>
            </p:cNvPr>
            <p:cNvGrpSpPr/>
            <p:nvPr/>
          </p:nvGrpSpPr>
          <p:grpSpPr>
            <a:xfrm>
              <a:off x="3582858" y="3221122"/>
              <a:ext cx="174304" cy="289770"/>
              <a:chOff x="3582858" y="3221122"/>
              <a:chExt cx="174304" cy="289770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27E22AA-D452-EC4E-BBE7-AE8410823DA0}"/>
                  </a:ext>
                </a:extLst>
              </p:cNvPr>
              <p:cNvSpPr/>
              <p:nvPr/>
            </p:nvSpPr>
            <p:spPr bwMode="auto">
              <a:xfrm>
                <a:off x="3582858" y="3221122"/>
                <a:ext cx="174304" cy="19372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  <p:sp>
            <p:nvSpPr>
              <p:cNvPr id="64" name="Diagonal Stripe 63">
                <a:extLst>
                  <a:ext uri="{FF2B5EF4-FFF2-40B4-BE49-F238E27FC236}">
                    <a16:creationId xmlns:a16="http://schemas.microsoft.com/office/drawing/2014/main" id="{FD750269-CA57-1A4E-B61A-6DE0A7FDD0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92319" y="3370114"/>
                <a:ext cx="148547" cy="140778"/>
              </a:xfrm>
              <a:prstGeom prst="diagStrip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  <p:sp>
            <p:nvSpPr>
              <p:cNvPr id="65" name="Diagonal Stripe 64">
                <a:extLst>
                  <a:ext uri="{FF2B5EF4-FFF2-40B4-BE49-F238E27FC236}">
                    <a16:creationId xmlns:a16="http://schemas.microsoft.com/office/drawing/2014/main" id="{18BF1178-B158-FB4A-9B24-2790CA3C25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3607760" y="3374922"/>
                <a:ext cx="143473" cy="135970"/>
              </a:xfrm>
              <a:prstGeom prst="diagStrip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</p:grpSp>
        <p:sp>
          <p:nvSpPr>
            <p:cNvPr id="60" name="Rectangle 7">
              <a:extLst>
                <a:ext uri="{FF2B5EF4-FFF2-40B4-BE49-F238E27FC236}">
                  <a16:creationId xmlns:a16="http://schemas.microsoft.com/office/drawing/2014/main" id="{5AA2BA54-8655-7441-868F-24C8183EF5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83920" y="3381506"/>
              <a:ext cx="299197" cy="1293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254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7DE80D3-4DEF-8041-ACC2-95C3FD235345}"/>
                </a:ext>
              </a:extLst>
            </p:cNvPr>
            <p:cNvSpPr/>
            <p:nvPr/>
          </p:nvSpPr>
          <p:spPr bwMode="auto">
            <a:xfrm>
              <a:off x="3836026" y="2780312"/>
              <a:ext cx="111125" cy="8640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992C424-0979-884B-9B88-5AB05A76A58A}"/>
                </a:ext>
              </a:extLst>
            </p:cNvPr>
            <p:cNvSpPr/>
            <p:nvPr/>
          </p:nvSpPr>
          <p:spPr bwMode="auto">
            <a:xfrm>
              <a:off x="2975600" y="3641772"/>
              <a:ext cx="971551" cy="1080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3467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Single domain:</a:t>
            </a:r>
          </a:p>
          <a:p>
            <a:pPr lvl="1"/>
            <a:r>
              <a:rPr lang="en-US" dirty="0" err="1"/>
              <a:t>example.com</a:t>
            </a:r>
            <a:endParaRPr lang="en-US" dirty="0"/>
          </a:p>
          <a:p>
            <a:r>
              <a:rPr lang="en-US" dirty="0"/>
              <a:t>Multiple domains:</a:t>
            </a:r>
          </a:p>
          <a:p>
            <a:pPr lvl="1"/>
            <a:r>
              <a:rPr lang="en-US" dirty="0" err="1"/>
              <a:t>example.com</a:t>
            </a:r>
            <a:r>
              <a:rPr lang="en-US" dirty="0"/>
              <a:t>, </a:t>
            </a:r>
            <a:r>
              <a:rPr lang="en-US" dirty="0" err="1"/>
              <a:t>www.example.com</a:t>
            </a:r>
            <a:endParaRPr lang="en-US" dirty="0"/>
          </a:p>
          <a:p>
            <a:r>
              <a:rPr lang="en-US" dirty="0"/>
              <a:t>Wildcard</a:t>
            </a:r>
          </a:p>
          <a:p>
            <a:pPr lvl="1"/>
            <a:r>
              <a:rPr lang="en-US" dirty="0"/>
              <a:t>*.</a:t>
            </a:r>
            <a:r>
              <a:rPr lang="en-US" dirty="0" err="1"/>
              <a:t>example.com</a:t>
            </a:r>
            <a:endParaRPr lang="en-US" dirty="0"/>
          </a:p>
          <a:p>
            <a:pPr lvl="2"/>
            <a:r>
              <a:rPr lang="en-US" dirty="0"/>
              <a:t>yes: </a:t>
            </a:r>
            <a:r>
              <a:rPr lang="en-US" dirty="0" err="1"/>
              <a:t>test.example.com</a:t>
            </a:r>
            <a:endParaRPr lang="en-US" dirty="0"/>
          </a:p>
          <a:p>
            <a:pPr lvl="2"/>
            <a:r>
              <a:rPr lang="en-US" dirty="0"/>
              <a:t>no: </a:t>
            </a:r>
            <a:r>
              <a:rPr lang="en-US" dirty="0" err="1"/>
              <a:t>axe.qa.example.com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68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HTML</a:t>
            </a:r>
            <a:r>
              <a:rPr lang="en-US" dirty="0"/>
              <a:t> vs XHTML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&lt;</a:t>
            </a:r>
            <a:r>
              <a:rPr lang="en-US" dirty="0" err="1">
                <a:latin typeface="Courier"/>
                <a:cs typeface="Courier"/>
              </a:rPr>
              <a:t>hTmL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&lt;BODY&gt;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  &lt;IMG </a:t>
            </a:r>
            <a:r>
              <a:rPr lang="en-US" dirty="0" err="1">
                <a:latin typeface="Courier"/>
                <a:cs typeface="Courier"/>
              </a:rPr>
              <a:t>src</a:t>
            </a:r>
            <a:r>
              <a:rPr lang="en-US" dirty="0">
                <a:latin typeface="Courier"/>
                <a:cs typeface="Courier"/>
              </a:rPr>
              <a:t>="/</a:t>
            </a:r>
            <a:r>
              <a:rPr lang="en-US" dirty="0" err="1">
                <a:latin typeface="Courier"/>
                <a:cs typeface="Courier"/>
              </a:rPr>
              <a:t>hello_world.jpg</a:t>
            </a:r>
            <a:r>
              <a:rPr lang="en-US" dirty="0">
                <a:latin typeface="Courier"/>
                <a:cs typeface="Courier"/>
              </a:rPr>
              <a:t>"&gt;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  &lt;a HREF=http://</a:t>
            </a:r>
            <a:r>
              <a:rPr lang="en-US" dirty="0" err="1">
                <a:latin typeface="Courier"/>
                <a:cs typeface="Courier"/>
              </a:rPr>
              <a:t>www.example.com</a:t>
            </a:r>
            <a:r>
              <a:rPr lang="en-US" dirty="0">
                <a:latin typeface="Courier"/>
                <a:cs typeface="Courier"/>
              </a:rPr>
              <a:t>/&gt;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    Click me!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  &lt;/oops&gt;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&lt;/html&gt;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4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HTML</a:t>
            </a:r>
            <a:r>
              <a:rPr lang="en-US" dirty="0"/>
              <a:t> vs XHTML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&lt;script&gt;</a:t>
            </a:r>
          </a:p>
          <a:p>
            <a:pPr marL="0" indent="0">
              <a:buNone/>
            </a:pPr>
            <a:r>
              <a:rPr lang="en-US" dirty="0" err="1">
                <a:latin typeface="Courier"/>
                <a:cs typeface="Courier"/>
              </a:rPr>
              <a:t>document.write</a:t>
            </a:r>
            <a:r>
              <a:rPr lang="en-US" dirty="0">
                <a:latin typeface="Courier"/>
                <a:cs typeface="Courier"/>
              </a:rPr>
              <a:t>(“…”);</a:t>
            </a:r>
          </a:p>
          <a:p>
            <a:pPr marL="0" indent="0">
              <a:buNone/>
            </a:pPr>
            <a:r>
              <a:rPr lang="en-US" dirty="0" err="1">
                <a:latin typeface="Courier"/>
                <a:cs typeface="Courier"/>
              </a:rPr>
              <a:t>element.innerHTML</a:t>
            </a:r>
            <a:r>
              <a:rPr lang="en-US" dirty="0">
                <a:latin typeface="Courier"/>
                <a:cs typeface="Courier"/>
              </a:rPr>
              <a:t> = “&lt;tag soup&gt;”;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&lt;/script&gt;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2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vs </a:t>
            </a:r>
            <a:r>
              <a:rPr lang="en-US" b="1" dirty="0"/>
              <a:t>XHTML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&lt;script&gt;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//&lt;![CDATA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//]]&gt;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&lt;/script&gt;</a:t>
            </a:r>
            <a:endParaRPr lang="ru-RU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2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400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16150" y="4725145"/>
            <a:ext cx="7772400" cy="136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92231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92231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92231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92231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92231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92231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92231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92231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92231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Web Stack In a Nutshell</a:t>
            </a:r>
          </a:p>
        </p:txBody>
      </p:sp>
    </p:spTree>
    <p:extLst>
      <p:ext uri="{BB962C8B-B14F-4D97-AF65-F5344CB8AC3E}">
        <p14:creationId xmlns:p14="http://schemas.microsoft.com/office/powerpoint/2010/main" val="1189599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  <a:p>
            <a:r>
              <a:rPr lang="en-US" dirty="0"/>
              <a:t>forms</a:t>
            </a:r>
          </a:p>
          <a:p>
            <a:r>
              <a:rPr lang="en-US" dirty="0"/>
              <a:t>frames</a:t>
            </a:r>
          </a:p>
          <a:p>
            <a:r>
              <a:rPr lang="en-US" dirty="0"/>
              <a:t>images</a:t>
            </a:r>
          </a:p>
          <a:p>
            <a:r>
              <a:rPr lang="en-US" dirty="0" err="1"/>
              <a:t>css</a:t>
            </a:r>
            <a:endParaRPr lang="en-US" dirty="0"/>
          </a:p>
          <a:p>
            <a:r>
              <a:rPr lang="en-US" dirty="0"/>
              <a:t>scripts</a:t>
            </a:r>
          </a:p>
          <a:p>
            <a:r>
              <a:rPr lang="en-US" dirty="0"/>
              <a:t>plug-in content</a:t>
            </a:r>
          </a:p>
        </p:txBody>
      </p:sp>
    </p:spTree>
    <p:extLst>
      <p:ext uri="{BB962C8B-B14F-4D97-AF65-F5344CB8AC3E}">
        <p14:creationId xmlns:p14="http://schemas.microsoft.com/office/powerpoint/2010/main" val="2765327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/>
              <a:t>img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{</a:t>
            </a:r>
          </a:p>
          <a:p>
            <a:pPr marL="0" indent="0">
              <a:buNone/>
            </a:pPr>
            <a:r>
              <a:rPr lang="en-US" sz="2800" dirty="0"/>
              <a:t>	border-size: 1px;</a:t>
            </a:r>
          </a:p>
          <a:p>
            <a:pPr marL="0" indent="0">
              <a:buNone/>
            </a:pPr>
            <a:r>
              <a:rPr lang="en-US" sz="2800" dirty="0"/>
              <a:t>	border-style: solid;</a:t>
            </a:r>
          </a:p>
          <a:p>
            <a:pPr marL="0" indent="0">
              <a:buNone/>
            </a:pPr>
            <a:r>
              <a:rPr lang="en-US" sz="2800" dirty="0"/>
              <a:t>}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span, div</a:t>
            </a:r>
          </a:p>
          <a:p>
            <a:pPr marL="0" indent="0">
              <a:buNone/>
            </a:pPr>
            <a:r>
              <a:rPr lang="en-US" sz="2800" dirty="0"/>
              <a:t>{</a:t>
            </a:r>
          </a:p>
          <a:p>
            <a:pPr marL="0" indent="0">
              <a:buNone/>
            </a:pPr>
            <a:r>
              <a:rPr lang="en-US" sz="2800" dirty="0"/>
              <a:t>	color: red;</a:t>
            </a:r>
          </a:p>
          <a:p>
            <a:pPr marL="0" indent="0">
              <a:buNone/>
            </a:pPr>
            <a:r>
              <a:rPr lang="en-US" sz="2800" dirty="0"/>
              <a:t>}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9469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/>
          </a:p>
          <a:p>
            <a:r>
              <a:rPr lang="en-US" i="1" dirty="0"/>
              <a:t>&lt;style&gt; </a:t>
            </a:r>
            <a:r>
              <a:rPr lang="en-US" dirty="0"/>
              <a:t>block</a:t>
            </a:r>
          </a:p>
          <a:p>
            <a:r>
              <a:rPr lang="en-US" i="1" dirty="0"/>
              <a:t>&lt;link </a:t>
            </a:r>
            <a:r>
              <a:rPr lang="en-US" i="1" dirty="0" err="1"/>
              <a:t>rel</a:t>
            </a:r>
            <a:r>
              <a:rPr lang="en-US" i="1" dirty="0"/>
              <a:t>=</a:t>
            </a:r>
            <a:r>
              <a:rPr lang="en-US" i="1" dirty="0" err="1"/>
              <a:t>stylesheet</a:t>
            </a:r>
            <a:r>
              <a:rPr lang="en-US" i="1" dirty="0"/>
              <a:t>&gt; </a:t>
            </a:r>
            <a:r>
              <a:rPr lang="en-US" dirty="0"/>
              <a:t>directive</a:t>
            </a:r>
          </a:p>
          <a:p>
            <a:r>
              <a:rPr lang="en-US" i="1" dirty="0"/>
              <a:t>style </a:t>
            </a:r>
            <a:r>
              <a:rPr lang="en-US" dirty="0"/>
              <a:t>parameter. </a:t>
            </a:r>
          </a:p>
          <a:p>
            <a:endParaRPr lang="en-US" dirty="0"/>
          </a:p>
          <a:p>
            <a:r>
              <a:rPr lang="en-US" dirty="0"/>
              <a:t>Raw text </a:t>
            </a:r>
          </a:p>
          <a:p>
            <a:r>
              <a:rPr lang="en-US" dirty="0"/>
              <a:t>Quoted strings</a:t>
            </a:r>
          </a:p>
          <a:p>
            <a:r>
              <a:rPr lang="en-US" dirty="0"/>
              <a:t>Functional notation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80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Parser Resynchronization </a:t>
            </a:r>
          </a:p>
          <a:p>
            <a:endParaRPr lang="en-US" dirty="0"/>
          </a:p>
          <a:p>
            <a:r>
              <a:rPr lang="en-US" dirty="0"/>
              <a:t>Character encoding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74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–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&lt;script&gt;</a:t>
            </a:r>
          </a:p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my_variable1 = 1;</a:t>
            </a:r>
          </a:p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my_variable2 = </a:t>
            </a:r>
          </a:p>
          <a:p>
            <a:pPr marL="0" indent="0">
              <a:buNone/>
            </a:pPr>
            <a:r>
              <a:rPr lang="en-US" dirty="0"/>
              <a:t>&lt;/script&gt;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&lt;script&gt;</a:t>
            </a:r>
          </a:p>
          <a:p>
            <a:pPr marL="0" indent="0">
              <a:buNone/>
            </a:pPr>
            <a:r>
              <a:rPr lang="en-US" dirty="0"/>
              <a:t>2;</a:t>
            </a:r>
          </a:p>
          <a:p>
            <a:pPr marL="0" indent="0">
              <a:buNone/>
            </a:pPr>
            <a:r>
              <a:rPr lang="en-US" dirty="0"/>
              <a:t>&lt;/script&gt;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90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– Function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&lt;script&gt;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hello_world</a:t>
            </a:r>
            <a:r>
              <a:rPr lang="en-US" dirty="0"/>
              <a:t>();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function </a:t>
            </a:r>
            <a:r>
              <a:rPr lang="en-US" dirty="0" err="1"/>
              <a:t>hello_world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	{</a:t>
            </a:r>
          </a:p>
          <a:p>
            <a:pPr marL="0" indent="0">
              <a:buNone/>
            </a:pPr>
            <a:r>
              <a:rPr lang="en-US" dirty="0"/>
              <a:t>		alert('Hi mom!');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&lt;/script&gt;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03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– Code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sz="1800" dirty="0"/>
              <a:t>&lt;script&gt;</a:t>
            </a:r>
          </a:p>
          <a:p>
            <a:pPr marL="342900" indent="-342900">
              <a:buAutoNum type="arabicPlain"/>
            </a:pPr>
            <a:r>
              <a:rPr lang="en-US" sz="1800" dirty="0"/>
              <a:t>function </a:t>
            </a:r>
            <a:r>
              <a:rPr lang="en-US" sz="1800" dirty="0" err="1"/>
              <a:t>not_called</a:t>
            </a:r>
            <a:r>
              <a:rPr lang="en-US" sz="1800" dirty="0"/>
              <a:t>() { return 42; }</a:t>
            </a:r>
          </a:p>
          <a:p>
            <a:pPr marL="342900" indent="-342900">
              <a:buAutoNum type="arabicPlain"/>
            </a:pPr>
            <a:endParaRPr lang="en-US" sz="1800" dirty="0"/>
          </a:p>
          <a:p>
            <a:pPr marL="342900" indent="-342900">
              <a:buAutoNum type="arabicPlain"/>
            </a:pPr>
            <a:r>
              <a:rPr lang="en-US" sz="1800" dirty="0"/>
              <a:t>function </a:t>
            </a:r>
            <a:r>
              <a:rPr lang="en-US" sz="1800" dirty="0" err="1"/>
              <a:t>hello_world</a:t>
            </a:r>
            <a:r>
              <a:rPr lang="en-US" sz="1800" dirty="0"/>
              <a:t>() {</a:t>
            </a:r>
          </a:p>
          <a:p>
            <a:pPr marL="342900" indent="-342900">
              <a:buAutoNum type="arabicPlain"/>
            </a:pPr>
            <a:r>
              <a:rPr lang="en-US" sz="1800" dirty="0"/>
              <a:t>    alert("With this program, anything is possible!");</a:t>
            </a:r>
          </a:p>
          <a:p>
            <a:pPr marL="342900" indent="-342900">
              <a:buAutoNum type="arabicPlain"/>
            </a:pPr>
            <a:r>
              <a:rPr lang="en-US" sz="1800" dirty="0"/>
              <a:t>    </a:t>
            </a:r>
            <a:r>
              <a:rPr lang="en-US" sz="1800" dirty="0" err="1"/>
              <a:t>do_stuff</a:t>
            </a:r>
            <a:r>
              <a:rPr lang="en-US" sz="1800" dirty="0"/>
              <a:t>();</a:t>
            </a:r>
          </a:p>
          <a:p>
            <a:pPr marL="342900" indent="-342900">
              <a:buAutoNum type="arabicPlain"/>
            </a:pPr>
            <a:r>
              <a:rPr lang="en-US" sz="1800" dirty="0"/>
              <a:t>} </a:t>
            </a:r>
          </a:p>
          <a:p>
            <a:pPr marL="342900" indent="-342900">
              <a:buAutoNum type="arabicPlain"/>
            </a:pPr>
            <a:endParaRPr lang="en-US" sz="1800" dirty="0"/>
          </a:p>
          <a:p>
            <a:pPr marL="342900" indent="-342900">
              <a:buAutoNum type="arabicPlain"/>
            </a:pPr>
            <a:r>
              <a:rPr lang="en-US" sz="1800" dirty="0"/>
              <a:t>alert("Welcome to our demo application."); </a:t>
            </a:r>
          </a:p>
          <a:p>
            <a:pPr marL="342900" indent="-342900">
              <a:buAutoNum type="arabicPlain"/>
            </a:pPr>
            <a:r>
              <a:rPr lang="en-US" sz="1800" dirty="0" err="1"/>
              <a:t>hello_world</a:t>
            </a:r>
            <a:r>
              <a:rPr lang="en-US" sz="1800" dirty="0"/>
              <a:t>(); </a:t>
            </a:r>
          </a:p>
          <a:p>
            <a:pPr marL="342900" indent="-342900">
              <a:buAutoNum type="arabicPlain"/>
            </a:pPr>
            <a:endParaRPr lang="en-US" sz="1800" dirty="0"/>
          </a:p>
          <a:p>
            <a:pPr marL="342900" indent="-342900">
              <a:buAutoNum type="arabicPlain"/>
            </a:pPr>
            <a:r>
              <a:rPr lang="en-US" sz="1800" dirty="0"/>
              <a:t>alert("Thank you, come again.");</a:t>
            </a:r>
          </a:p>
          <a:p>
            <a:pPr marL="342900" indent="-342900">
              <a:buAutoNum type="arabicPlain"/>
            </a:pPr>
            <a:r>
              <a:rPr lang="en-US" sz="1800" dirty="0"/>
              <a:t>&lt;/script&gt; </a:t>
            </a:r>
          </a:p>
          <a:p>
            <a:pPr marL="342900" indent="-342900">
              <a:buAutoNum type="arabicPlain"/>
            </a:pPr>
            <a:endParaRPr lang="en-US" sz="1800" dirty="0"/>
          </a:p>
          <a:p>
            <a:pPr marL="342900" indent="-342900">
              <a:buAutoNum type="arabicPlain"/>
            </a:pPr>
            <a:r>
              <a:rPr lang="en-US" sz="1800" dirty="0"/>
              <a:t>&lt;script&gt;</a:t>
            </a:r>
          </a:p>
          <a:p>
            <a:pPr marL="342900" indent="-342900">
              <a:buAutoNum type="arabicPlain"/>
            </a:pPr>
            <a:r>
              <a:rPr lang="en-US" sz="1800" dirty="0"/>
              <a:t>    alert("Now that you are done, how about a nice game of chess?");</a:t>
            </a:r>
          </a:p>
          <a:p>
            <a:pPr marL="342900" indent="-342900">
              <a:buAutoNum type="arabicPlain"/>
            </a:pPr>
            <a:r>
              <a:rPr lang="en-US" sz="1800" dirty="0"/>
              <a:t>&lt;/script&gt;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17725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Number.prototype.toString</a:t>
            </a:r>
            <a:r>
              <a:rPr lang="en-US" sz="2800" dirty="0"/>
              <a:t> = function() {</a:t>
            </a:r>
          </a:p>
          <a:p>
            <a:pPr marL="0" indent="0">
              <a:buNone/>
            </a:pPr>
            <a:r>
              <a:rPr lang="en-US" sz="2800" dirty="0"/>
              <a:t>	return "Gotcha!”;</a:t>
            </a:r>
          </a:p>
          <a:p>
            <a:pPr marL="0" indent="0">
              <a:buNone/>
            </a:pPr>
            <a:r>
              <a:rPr lang="en-US" sz="2800" dirty="0"/>
              <a:t>};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// This will display "Gotcha!" instead of "42”:</a:t>
            </a:r>
          </a:p>
          <a:p>
            <a:pPr marL="0" indent="0">
              <a:buNone/>
            </a:pPr>
            <a:r>
              <a:rPr lang="en-US" sz="2800" dirty="0"/>
              <a:t>alert(new Number(42));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6252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var</a:t>
            </a:r>
            <a:r>
              <a:rPr lang="en-US" sz="2400" dirty="0"/>
              <a:t> </a:t>
            </a:r>
            <a:r>
              <a:rPr lang="en-US" sz="2400" dirty="0" err="1"/>
              <a:t>impromptu_object</a:t>
            </a:r>
            <a:r>
              <a:rPr lang="en-US" sz="2400" dirty="0"/>
              <a:t> = {</a:t>
            </a:r>
          </a:p>
          <a:p>
            <a:pPr marL="0" indent="0">
              <a:buNone/>
            </a:pPr>
            <a:r>
              <a:rPr lang="en-US" sz="2400" dirty="0"/>
              <a:t>	"</a:t>
            </a:r>
            <a:r>
              <a:rPr lang="en-US" sz="2400" dirty="0" err="1"/>
              <a:t>given_name</a:t>
            </a:r>
            <a:r>
              <a:rPr lang="en-US" sz="2400" dirty="0"/>
              <a:t>" : "John",</a:t>
            </a:r>
            <a:br>
              <a:rPr lang="en-US" sz="2400" dirty="0"/>
            </a:br>
            <a:r>
              <a:rPr lang="en-US" sz="2400" dirty="0"/>
              <a:t>	"</a:t>
            </a:r>
            <a:r>
              <a:rPr lang="en-US" sz="2400" dirty="0" err="1"/>
              <a:t>family_name</a:t>
            </a:r>
            <a:r>
              <a:rPr lang="en-US" sz="2400" dirty="0"/>
              <a:t>" : "Smith",</a:t>
            </a:r>
            <a:br>
              <a:rPr lang="en-US" sz="2400" dirty="0"/>
            </a:br>
            <a:r>
              <a:rPr lang="en-US" sz="2400" dirty="0"/>
              <a:t>	"</a:t>
            </a:r>
            <a:r>
              <a:rPr lang="en-US" sz="2400" dirty="0" err="1"/>
              <a:t>lucky_numbers</a:t>
            </a:r>
            <a:r>
              <a:rPr lang="en-US" sz="2400" dirty="0"/>
              <a:t>" : [ 11630, 12067, 12407, 12887 ] </a:t>
            </a:r>
          </a:p>
          <a:p>
            <a:pPr marL="0" indent="0">
              <a:buNone/>
            </a:pPr>
            <a:r>
              <a:rPr lang="en-US" sz="2400" dirty="0"/>
              <a:t>}; </a:t>
            </a:r>
          </a:p>
          <a:p>
            <a:pPr marL="0" indent="0">
              <a:buNone/>
            </a:pPr>
            <a:r>
              <a:rPr lang="en-US" sz="2400" dirty="0"/>
              <a:t>// This will display "John". </a:t>
            </a:r>
          </a:p>
          <a:p>
            <a:pPr marL="0" indent="0">
              <a:buNone/>
            </a:pPr>
            <a:r>
              <a:rPr lang="en-US" sz="2400" dirty="0"/>
              <a:t>alert(</a:t>
            </a:r>
            <a:r>
              <a:rPr lang="en-US" sz="2400" dirty="0" err="1"/>
              <a:t>impromptu_object.given_name</a:t>
            </a:r>
            <a:r>
              <a:rPr lang="en-US" sz="2400" dirty="0"/>
              <a:t>);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1750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and 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HTML is parsed into Document Object Model</a:t>
            </a:r>
          </a:p>
          <a:p>
            <a:r>
              <a:rPr lang="en-US" dirty="0"/>
              <a:t>Browser renders DOM dynamically</a:t>
            </a:r>
          </a:p>
          <a:p>
            <a:r>
              <a:rPr lang="en-US" dirty="0"/>
              <a:t>JavaScript operates on DOM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5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URL</a:t>
            </a:r>
          </a:p>
          <a:p>
            <a:r>
              <a:rPr lang="en-US" dirty="0"/>
              <a:t>HTTP</a:t>
            </a:r>
          </a:p>
          <a:p>
            <a:r>
              <a:rPr lang="en-US" dirty="0"/>
              <a:t>HTML</a:t>
            </a:r>
          </a:p>
          <a:p>
            <a:r>
              <a:rPr lang="en-US" dirty="0"/>
              <a:t>CSS</a:t>
            </a:r>
          </a:p>
          <a:p>
            <a:r>
              <a:rPr lang="en-US" dirty="0"/>
              <a:t>Scripts</a:t>
            </a:r>
          </a:p>
          <a:p>
            <a:r>
              <a:rPr lang="en-US" dirty="0"/>
              <a:t>Plug-ins</a:t>
            </a:r>
          </a:p>
        </p:txBody>
      </p:sp>
    </p:spTree>
    <p:extLst>
      <p:ext uri="{BB962C8B-B14F-4D97-AF65-F5344CB8AC3E}">
        <p14:creationId xmlns:p14="http://schemas.microsoft.com/office/powerpoint/2010/main" val="31425999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863" y="383575"/>
            <a:ext cx="8562975" cy="601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35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 access and modification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document.body.children</a:t>
            </a:r>
            <a:r>
              <a:rPr lang="en-US" sz="2400" dirty="0">
                <a:latin typeface="Courier"/>
                <a:cs typeface="Courier"/>
              </a:rPr>
              <a:t>[4]</a:t>
            </a:r>
            <a:br>
              <a:rPr lang="en-US" sz="2400" dirty="0">
                <a:latin typeface="Courier"/>
                <a:cs typeface="Courier"/>
              </a:rPr>
            </a:br>
            <a:r>
              <a:rPr lang="en-US" sz="2400" dirty="0">
                <a:latin typeface="Courier"/>
                <a:cs typeface="Courier"/>
              </a:rPr>
              <a:t>	.children[0].</a:t>
            </a:r>
            <a:r>
              <a:rPr lang="en-US" sz="2400" dirty="0" err="1">
                <a:latin typeface="Courier"/>
                <a:cs typeface="Courier"/>
              </a:rPr>
              <a:t>style.color</a:t>
            </a:r>
            <a:r>
              <a:rPr lang="en-US" sz="2400" dirty="0">
                <a:latin typeface="Courier"/>
                <a:cs typeface="Courier"/>
              </a:rPr>
              <a:t> = "red";</a:t>
            </a:r>
            <a:endParaRPr lang="ru-RU" sz="2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 err="1">
                <a:latin typeface="Courier"/>
                <a:cs typeface="Courier"/>
              </a:rPr>
              <a:t>document.getElementsByTagName</a:t>
            </a:r>
            <a:r>
              <a:rPr lang="en-US" sz="2400" dirty="0">
                <a:latin typeface="Courier"/>
                <a:cs typeface="Courier"/>
              </a:rPr>
              <a:t>("input")</a:t>
            </a:r>
            <a:br>
              <a:rPr lang="en-US" sz="2400" dirty="0">
                <a:latin typeface="Courier"/>
                <a:cs typeface="Courier"/>
              </a:rPr>
            </a:br>
            <a:r>
              <a:rPr lang="en-US" sz="2400" dirty="0">
                <a:latin typeface="Courier"/>
                <a:cs typeface="Courier"/>
              </a:rPr>
              <a:t>	[2].value = "Hi mom!";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frames[2].document</a:t>
            </a:r>
            <a:br>
              <a:rPr lang="en-US" sz="2400" dirty="0">
                <a:latin typeface="Courier"/>
                <a:cs typeface="Courier"/>
              </a:rPr>
            </a:br>
            <a:r>
              <a:rPr lang="en-US" sz="2400" dirty="0">
                <a:latin typeface="Courier"/>
                <a:cs typeface="Courier"/>
              </a:rPr>
              <a:t>	.</a:t>
            </a:r>
            <a:r>
              <a:rPr lang="en-US" sz="2400" dirty="0" err="1">
                <a:latin typeface="Courier"/>
                <a:cs typeface="Courier"/>
              </a:rPr>
              <a:t>getElementById</a:t>
            </a:r>
            <a:r>
              <a:rPr lang="en-US" sz="2400" dirty="0">
                <a:latin typeface="Courier"/>
                <a:cs typeface="Courier"/>
              </a:rPr>
              <a:t>("output")</a:t>
            </a:r>
            <a:br>
              <a:rPr lang="en-US" sz="2400" dirty="0">
                <a:latin typeface="Courier"/>
                <a:cs typeface="Courier"/>
              </a:rPr>
            </a:br>
            <a:r>
              <a:rPr lang="en-US" sz="2400" dirty="0">
                <a:latin typeface="Courier"/>
                <a:cs typeface="Courier"/>
              </a:rPr>
              <a:t>	.</a:t>
            </a:r>
            <a:r>
              <a:rPr lang="en-US" sz="2400" dirty="0" err="1">
                <a:latin typeface="Courier"/>
                <a:cs typeface="Courier"/>
              </a:rPr>
              <a:t>innerHTML</a:t>
            </a:r>
            <a:r>
              <a:rPr lang="en-US" sz="2400" dirty="0">
                <a:latin typeface="Courier"/>
                <a:cs typeface="Courier"/>
              </a:rPr>
              <a:t> = "&lt;b&gt;Hi mom!&lt;/b&gt;";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034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inclusion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Inline </a:t>
            </a:r>
            <a:r>
              <a:rPr lang="en-US" i="1" dirty="0"/>
              <a:t>&lt;script&gt; </a:t>
            </a:r>
            <a:r>
              <a:rPr lang="en-US" dirty="0"/>
              <a:t>blocks </a:t>
            </a:r>
          </a:p>
          <a:p>
            <a:r>
              <a:rPr lang="en-US" dirty="0"/>
              <a:t>Remote scripts loaded with </a:t>
            </a:r>
            <a:r>
              <a:rPr lang="en-US" i="1" dirty="0"/>
              <a:t>&lt;script </a:t>
            </a:r>
            <a:r>
              <a:rPr lang="en-US" i="1" dirty="0" err="1"/>
              <a:t>src</a:t>
            </a:r>
            <a:r>
              <a:rPr lang="en-US" i="1" dirty="0"/>
              <a:t>=...&gt;</a:t>
            </a:r>
            <a:r>
              <a:rPr lang="en-US" dirty="0"/>
              <a:t> </a:t>
            </a:r>
          </a:p>
          <a:p>
            <a:r>
              <a:rPr lang="en-US" i="1" dirty="0" err="1"/>
              <a:t>javascript</a:t>
            </a:r>
            <a:r>
              <a:rPr lang="en-US" i="1" dirty="0"/>
              <a:t>: </a:t>
            </a:r>
            <a:r>
              <a:rPr lang="en-US" dirty="0"/>
              <a:t>URLs in various HTML parameters and in CSS </a:t>
            </a:r>
          </a:p>
          <a:p>
            <a:r>
              <a:rPr lang="en-US" dirty="0"/>
              <a:t>CSS </a:t>
            </a:r>
            <a:r>
              <a:rPr lang="en-US" i="1" dirty="0"/>
              <a:t>expression(...) </a:t>
            </a:r>
            <a:r>
              <a:rPr lang="en-US" dirty="0"/>
              <a:t>syntax and XBL bindings in certain browsers</a:t>
            </a:r>
          </a:p>
          <a:p>
            <a:r>
              <a:rPr lang="en-US" dirty="0"/>
              <a:t>Event handlers (</a:t>
            </a:r>
            <a:r>
              <a:rPr lang="en-US" i="1" dirty="0" err="1"/>
              <a:t>onload</a:t>
            </a:r>
            <a:r>
              <a:rPr lang="en-US" dirty="0"/>
              <a:t>, </a:t>
            </a:r>
            <a:r>
              <a:rPr lang="en-US" i="1" dirty="0" err="1"/>
              <a:t>onerror</a:t>
            </a:r>
            <a:r>
              <a:rPr lang="en-US" dirty="0"/>
              <a:t>, </a:t>
            </a:r>
            <a:r>
              <a:rPr lang="en-US" i="1" dirty="0" err="1"/>
              <a:t>onclick</a:t>
            </a:r>
            <a:r>
              <a:rPr lang="en-US" dirty="0"/>
              <a:t>, etc.) </a:t>
            </a:r>
          </a:p>
          <a:p>
            <a:r>
              <a:rPr lang="en-US" dirty="0"/>
              <a:t>Timers (</a:t>
            </a:r>
            <a:r>
              <a:rPr lang="en-US" i="1" dirty="0" err="1"/>
              <a:t>setTimeout</a:t>
            </a:r>
            <a:r>
              <a:rPr lang="en-US" dirty="0"/>
              <a:t>, </a:t>
            </a:r>
            <a:r>
              <a:rPr lang="en-US" i="1" dirty="0" err="1"/>
              <a:t>setInterval</a:t>
            </a:r>
            <a:r>
              <a:rPr lang="en-US" dirty="0"/>
              <a:t>) </a:t>
            </a:r>
          </a:p>
          <a:p>
            <a:r>
              <a:rPr lang="en-US" i="1" dirty="0" err="1"/>
              <a:t>eval</a:t>
            </a:r>
            <a:r>
              <a:rPr lang="en-US" i="1" dirty="0"/>
              <a:t>(...) </a:t>
            </a:r>
            <a:r>
              <a:rPr lang="en-US" dirty="0"/>
              <a:t>calls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826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Non-HTML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Plaintext</a:t>
            </a:r>
          </a:p>
          <a:p>
            <a:r>
              <a:rPr lang="en-US" dirty="0"/>
              <a:t>Images</a:t>
            </a:r>
          </a:p>
          <a:p>
            <a:r>
              <a:rPr lang="en-US" dirty="0"/>
              <a:t>Video and audio</a:t>
            </a:r>
          </a:p>
          <a:p>
            <a:r>
              <a:rPr lang="en-US" dirty="0"/>
              <a:t>XML (with </a:t>
            </a:r>
            <a:r>
              <a:rPr lang="en-US" dirty="0" err="1"/>
              <a:t>xmlns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153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&lt;embed </a:t>
            </a:r>
            <a:r>
              <a:rPr lang="en-US" i="1" dirty="0" err="1"/>
              <a:t>src</a:t>
            </a:r>
            <a:r>
              <a:rPr lang="en-US" i="1" dirty="0"/>
              <a:t>=...&gt;</a:t>
            </a:r>
          </a:p>
          <a:p>
            <a:r>
              <a:rPr lang="en-US" dirty="0"/>
              <a:t>&lt;</a:t>
            </a:r>
            <a:r>
              <a:rPr lang="en-US" i="1" dirty="0"/>
              <a:t>object data=...&gt;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000" dirty="0"/>
              <a:t>&lt;object data="</a:t>
            </a:r>
            <a:r>
              <a:rPr lang="en-US" sz="2000" dirty="0" err="1"/>
              <a:t>app.swf</a:t>
            </a:r>
            <a:r>
              <a:rPr lang="en-US" sz="2000" dirty="0"/>
              <a:t>" type="application/x-shockwave-flash”&gt;</a:t>
            </a:r>
          </a:p>
          <a:p>
            <a:pPr marL="0" indent="0">
              <a:buNone/>
            </a:pPr>
            <a:r>
              <a:rPr lang="en-US" sz="2000" dirty="0"/>
              <a:t>	&lt;</a:t>
            </a:r>
            <a:r>
              <a:rPr lang="en-US" sz="2000" dirty="0" err="1"/>
              <a:t>param</a:t>
            </a:r>
            <a:r>
              <a:rPr lang="en-US" sz="2000" dirty="0"/>
              <a:t> name="some_param1" value="some_value1"&gt;</a:t>
            </a:r>
            <a:br>
              <a:rPr lang="en-US" sz="2000" dirty="0"/>
            </a:br>
            <a:r>
              <a:rPr lang="en-US" sz="2000" dirty="0"/>
              <a:t>	&lt;</a:t>
            </a:r>
            <a:r>
              <a:rPr lang="en-US" sz="2000" dirty="0" err="1"/>
              <a:t>param</a:t>
            </a:r>
            <a:r>
              <a:rPr lang="en-US" sz="2000" dirty="0"/>
              <a:t> name="some_param2" value="some_value2"&gt;</a:t>
            </a:r>
            <a:br>
              <a:rPr lang="en-US" sz="2000" dirty="0"/>
            </a:br>
            <a:r>
              <a:rPr lang="en-US" sz="2000" dirty="0"/>
              <a:t>	... </a:t>
            </a:r>
          </a:p>
          <a:p>
            <a:pPr marL="0" indent="0">
              <a:buNone/>
            </a:pPr>
            <a:r>
              <a:rPr lang="en-US" sz="2000" dirty="0"/>
              <a:t>&lt;/object&gt;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904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Adobe Flash</a:t>
            </a:r>
          </a:p>
          <a:p>
            <a:r>
              <a:rPr lang="en-US" dirty="0"/>
              <a:t>Microsoft Silverlight</a:t>
            </a:r>
          </a:p>
          <a:p>
            <a:r>
              <a:rPr lang="en-US" dirty="0"/>
              <a:t>Sun Java</a:t>
            </a:r>
          </a:p>
          <a:p>
            <a:r>
              <a:rPr lang="en-US" dirty="0"/>
              <a:t>ActiveX</a:t>
            </a:r>
          </a:p>
        </p:txBody>
      </p:sp>
    </p:spTree>
    <p:extLst>
      <p:ext uri="{BB962C8B-B14F-4D97-AF65-F5344CB8AC3E}">
        <p14:creationId xmlns:p14="http://schemas.microsoft.com/office/powerpoint/2010/main" val="6349473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Special Symbols</a:t>
            </a:r>
          </a:p>
          <a:p>
            <a:r>
              <a:rPr lang="en-US" dirty="0"/>
              <a:t>Line endings</a:t>
            </a:r>
          </a:p>
          <a:p>
            <a:r>
              <a:rPr lang="en-US" dirty="0"/>
              <a:t>Characters encoding</a:t>
            </a:r>
          </a:p>
          <a:p>
            <a:r>
              <a:rPr lang="en-US" dirty="0"/>
              <a:t>Parsing and execution</a:t>
            </a:r>
          </a:p>
        </p:txBody>
      </p:sp>
    </p:spTree>
    <p:extLst>
      <p:ext uri="{BB962C8B-B14F-4D97-AF65-F5344CB8AC3E}">
        <p14:creationId xmlns:p14="http://schemas.microsoft.com/office/powerpoint/2010/main" val="4273082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Tangled Web (Book by </a:t>
            </a:r>
            <a:r>
              <a:rPr lang="en-US" sz="2800" dirty="0" err="1"/>
              <a:t>Michał</a:t>
            </a:r>
            <a:r>
              <a:rPr lang="en-US" sz="2800" dirty="0"/>
              <a:t> </a:t>
            </a:r>
            <a:r>
              <a:rPr lang="en-US" sz="2800" dirty="0" err="1"/>
              <a:t>Zalewski</a:t>
            </a:r>
            <a:r>
              <a:rPr lang="en-US" sz="2800" dirty="0"/>
              <a:t>)</a:t>
            </a:r>
          </a:p>
          <a:p>
            <a:endParaRPr lang="ru-RU" dirty="0"/>
          </a:p>
          <a:p>
            <a:r>
              <a:rPr lang="fi-FI" sz="2800" dirty="0" err="1"/>
              <a:t>Яндекс</a:t>
            </a:r>
            <a:r>
              <a:rPr lang="fi-FI" sz="2800" dirty="0"/>
              <a:t> </a:t>
            </a:r>
            <a:r>
              <a:rPr lang="ru-RU" sz="2800" dirty="0"/>
              <a:t>КИТ: </a:t>
            </a:r>
            <a:r>
              <a:rPr lang="fi-FI" sz="2800" dirty="0"/>
              <a:t>HTTP </a:t>
            </a:r>
            <a:r>
              <a:rPr lang="fi-FI" sz="2800" dirty="0" err="1"/>
              <a:t>и</a:t>
            </a:r>
            <a:r>
              <a:rPr lang="fi-FI" sz="2800" dirty="0"/>
              <a:t> HTTPS, </a:t>
            </a:r>
            <a:r>
              <a:rPr lang="fi-FI" sz="2800" dirty="0" err="1"/>
              <a:t>Вячеслав</a:t>
            </a:r>
            <a:r>
              <a:rPr lang="fi-FI" sz="2800" dirty="0"/>
              <a:t> </a:t>
            </a:r>
            <a:r>
              <a:rPr lang="fi-FI" sz="2800" dirty="0" err="1"/>
              <a:t>Бирюков</a:t>
            </a:r>
            <a:r>
              <a:rPr lang="fi-FI" sz="2800" dirty="0"/>
              <a:t> (</a:t>
            </a:r>
            <a:r>
              <a:rPr lang="fi-FI" sz="2800" dirty="0" err="1"/>
              <a:t>Яндекс</a:t>
            </a:r>
            <a:r>
              <a:rPr lang="fi-FI" sz="2800" dirty="0"/>
              <a:t>)</a:t>
            </a:r>
            <a:endParaRPr lang="en-US" sz="2800" dirty="0"/>
          </a:p>
          <a:p>
            <a:pPr lvl="1"/>
            <a:r>
              <a:rPr lang="en-US" sz="2400" dirty="0">
                <a:hlinkClick r:id="rId3"/>
              </a:rPr>
              <a:t>https://events.yandex.ru/lib/talks/2330/</a:t>
            </a:r>
            <a:endParaRPr lang="ru-RU" sz="2400" dirty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852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sz="6000" dirty="0"/>
              <a:t>Questions?</a:t>
            </a:r>
            <a:endParaRPr lang="ru-RU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70096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– alert(1)</a:t>
            </a:r>
          </a:p>
        </p:txBody>
      </p:sp>
      <p:pic>
        <p:nvPicPr>
          <p:cNvPr id="2052" name="Picture 4" descr="ic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45" y="1556792"/>
            <a:ext cx="89974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12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Resource Locator -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scheme:</a:t>
            </a:r>
            <a:r>
              <a:rPr lang="en-US" sz="2400" dirty="0">
                <a:solidFill>
                  <a:schemeClr val="tx2"/>
                </a:solidFill>
              </a:rPr>
              <a:t>//</a:t>
            </a:r>
            <a:r>
              <a:rPr lang="en-US" sz="2400" dirty="0" err="1">
                <a:solidFill>
                  <a:schemeClr val="tx2"/>
                </a:solidFill>
              </a:rPr>
              <a:t>login.password@address:port</a:t>
            </a:r>
            <a:r>
              <a:rPr lang="en-US" sz="2400" dirty="0">
                <a:solidFill>
                  <a:schemeClr val="tx2"/>
                </a:solidFill>
              </a:rPr>
              <a:t>/path/to/</a:t>
            </a:r>
            <a:r>
              <a:rPr lang="en-US" sz="2400" dirty="0" err="1">
                <a:solidFill>
                  <a:schemeClr val="tx2"/>
                </a:solidFill>
              </a:rPr>
              <a:t>resource?query_string#fragment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Protocols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File fetching (http, ftp, file)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Third party and Plug-ins (mailto, news)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Pseudo (data, </a:t>
            </a:r>
            <a:r>
              <a:rPr lang="en-US" dirty="0" err="1">
                <a:solidFill>
                  <a:srgbClr val="7030A0"/>
                </a:solidFill>
              </a:rPr>
              <a:t>javascript</a:t>
            </a:r>
            <a:r>
              <a:rPr lang="en-US" dirty="0">
                <a:solidFill>
                  <a:srgbClr val="7030A0"/>
                </a:solidFill>
              </a:rPr>
              <a:t>, view-source)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83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- </a:t>
            </a:r>
            <a:r>
              <a:rPr lang="en-US" dirty="0" err="1"/>
              <a:t>Wat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5477" y="739776"/>
            <a:ext cx="7512158" cy="566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870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en-US" sz="4000" dirty="0"/>
          </a:p>
          <a:p>
            <a:pPr marL="0" indent="0" algn="ctr">
              <a:buNone/>
            </a:pPr>
            <a:endParaRPr lang="en-US" altLang="en-US" sz="4000" dirty="0"/>
          </a:p>
          <a:p>
            <a:pPr marL="0" indent="0" algn="ctr">
              <a:buNone/>
            </a:pPr>
            <a:endParaRPr lang="en-US" altLang="en-US" sz="4000" dirty="0"/>
          </a:p>
          <a:p>
            <a:pPr marL="0" indent="0" algn="ctr">
              <a:buNone/>
            </a:pPr>
            <a:r>
              <a:rPr lang="en-US" altLang="en-US" sz="6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5654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Resource Locator -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863" y="739776"/>
            <a:ext cx="8564562" cy="56610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scheme:</a:t>
            </a:r>
            <a:r>
              <a:rPr lang="en-US" sz="2400" b="1" dirty="0">
                <a:solidFill>
                  <a:srgbClr val="7030A0"/>
                </a:solidFill>
              </a:rPr>
              <a:t>//</a:t>
            </a:r>
            <a:r>
              <a:rPr lang="en-US" sz="2400" dirty="0" err="1">
                <a:solidFill>
                  <a:schemeClr val="tx2"/>
                </a:solidFill>
              </a:rPr>
              <a:t>login.password@address:port</a:t>
            </a:r>
            <a:r>
              <a:rPr lang="en-US" sz="2400" dirty="0">
                <a:solidFill>
                  <a:srgbClr val="00B050"/>
                </a:solidFill>
              </a:rPr>
              <a:t>/path/to/</a:t>
            </a:r>
            <a:r>
              <a:rPr lang="en-US" sz="2400" dirty="0" err="1">
                <a:solidFill>
                  <a:srgbClr val="00B050"/>
                </a:solidFill>
              </a:rPr>
              <a:t>resource</a:t>
            </a:r>
            <a:r>
              <a:rPr lang="en-US" sz="2400" dirty="0" err="1">
                <a:solidFill>
                  <a:schemeClr val="tx2"/>
                </a:solidFill>
              </a:rPr>
              <a:t>?query_string#fragment</a:t>
            </a:r>
            <a:endParaRPr lang="ru-RU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>
                <a:solidFill>
                  <a:srgbClr val="7030A0"/>
                </a:solidFill>
              </a:rPr>
              <a:t>Hierarchical</a:t>
            </a:r>
          </a:p>
          <a:p>
            <a:pPr marL="392113" lvl="1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http://</a:t>
            </a:r>
            <a:r>
              <a:rPr lang="en-US" sz="2800" dirty="0" err="1">
                <a:solidFill>
                  <a:srgbClr val="7030A0"/>
                </a:solidFill>
              </a:rPr>
              <a:t>parallels.com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Nonhierarchical</a:t>
            </a:r>
          </a:p>
          <a:p>
            <a:pPr marL="392113" lvl="1" indent="0">
              <a:buNone/>
            </a:pPr>
            <a:r>
              <a:rPr lang="en-US" sz="2800" dirty="0" err="1">
                <a:solidFill>
                  <a:srgbClr val="7030A0"/>
                </a:solidFill>
              </a:rPr>
              <a:t>mailto:andreydanin@parallels.com</a:t>
            </a:r>
            <a:endParaRPr lang="en-US" sz="2800" dirty="0"/>
          </a:p>
          <a:p>
            <a:r>
              <a:rPr lang="en-US" sz="2800" dirty="0">
                <a:solidFill>
                  <a:srgbClr val="00B050"/>
                </a:solidFill>
              </a:rPr>
              <a:t>Absolute</a:t>
            </a:r>
          </a:p>
          <a:p>
            <a:pPr marL="392113" lvl="1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/documents/2016/</a:t>
            </a:r>
            <a:r>
              <a:rPr lang="en-US" sz="2800" dirty="0" err="1">
                <a:solidFill>
                  <a:srgbClr val="00B050"/>
                </a:solidFill>
              </a:rPr>
              <a:t>news.txt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>
                <a:solidFill>
                  <a:srgbClr val="00B050"/>
                </a:solidFill>
              </a:rPr>
              <a:t>Relative</a:t>
            </a:r>
          </a:p>
          <a:p>
            <a:pPr marL="392113" lvl="1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../</a:t>
            </a:r>
            <a:r>
              <a:rPr lang="en-US" sz="2800" dirty="0" err="1">
                <a:solidFill>
                  <a:srgbClr val="00B050"/>
                </a:solidFill>
              </a:rPr>
              <a:t>file.txt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96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Resource Locator -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863" y="739776"/>
            <a:ext cx="8564562" cy="56610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scheme:</a:t>
            </a:r>
            <a:r>
              <a:rPr lang="en-US" sz="2400" b="1" dirty="0">
                <a:solidFill>
                  <a:schemeClr val="tx2"/>
                </a:solidFill>
              </a:rPr>
              <a:t>//</a:t>
            </a:r>
            <a:r>
              <a:rPr lang="en-US" sz="2400" dirty="0" err="1">
                <a:solidFill>
                  <a:schemeClr val="tx2"/>
                </a:solidFill>
              </a:rPr>
              <a:t>login.password@address:port</a:t>
            </a:r>
            <a:r>
              <a:rPr lang="en-US" sz="2400" dirty="0">
                <a:solidFill>
                  <a:schemeClr val="tx2"/>
                </a:solidFill>
              </a:rPr>
              <a:t>/path/to/</a:t>
            </a:r>
            <a:r>
              <a:rPr lang="en-US" sz="2400" dirty="0" err="1">
                <a:solidFill>
                  <a:schemeClr val="tx2"/>
                </a:solidFill>
              </a:rPr>
              <a:t>resource</a:t>
            </a:r>
            <a:r>
              <a:rPr lang="en-US" sz="2400" dirty="0" err="1">
                <a:solidFill>
                  <a:srgbClr val="00B050"/>
                </a:solidFill>
              </a:rPr>
              <a:t>?query_string</a:t>
            </a:r>
            <a:r>
              <a:rPr lang="en-US" sz="2400" dirty="0" err="1">
                <a:solidFill>
                  <a:schemeClr val="tx2"/>
                </a:solidFill>
              </a:rPr>
              <a:t>#fragment</a:t>
            </a:r>
            <a:endParaRPr lang="ru-RU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>
                <a:solidFill>
                  <a:srgbClr val="00B050"/>
                </a:solidFill>
              </a:rPr>
              <a:t>name1=value1&amp;name2=value3</a:t>
            </a:r>
          </a:p>
        </p:txBody>
      </p:sp>
    </p:spTree>
    <p:extLst>
      <p:ext uri="{BB962C8B-B14F-4D97-AF65-F5344CB8AC3E}">
        <p14:creationId xmlns:p14="http://schemas.microsoft.com/office/powerpoint/2010/main" val="85697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URL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http://</a:t>
            </a:r>
            <a:r>
              <a:rPr lang="en-US" sz="2800" dirty="0" err="1"/>
              <a:t>example.com&amp;gibberish</a:t>
            </a:r>
            <a:r>
              <a:rPr lang="en-US" sz="2800" dirty="0"/>
              <a:t>=1234@2130706433/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http://</a:t>
            </a:r>
            <a:r>
              <a:rPr lang="en-US" sz="2800" dirty="0" err="1"/>
              <a:t>example.com</a:t>
            </a:r>
            <a:r>
              <a:rPr lang="en-US" sz="2800" dirty="0"/>
              <a:t>\@</a:t>
            </a:r>
            <a:r>
              <a:rPr lang="en-US" sz="2800" dirty="0" err="1"/>
              <a:t>coredump.cx</a:t>
            </a:r>
            <a:r>
              <a:rPr lang="en-US" sz="2800" dirty="0"/>
              <a:t>/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http://example.com;.</a:t>
            </a:r>
            <a:r>
              <a:rPr lang="en-US" sz="2800" dirty="0" err="1"/>
              <a:t>coredump.cx</a:t>
            </a:r>
            <a:r>
              <a:rPr lang="en-US" sz="2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220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Percent encoding</a:t>
            </a:r>
          </a:p>
          <a:p>
            <a:pPr lvl="1"/>
            <a:r>
              <a:rPr lang="en-US" dirty="0"/>
              <a:t>Reserved characters</a:t>
            </a:r>
          </a:p>
          <a:p>
            <a:pPr lvl="1"/>
            <a:r>
              <a:rPr lang="en-US" dirty="0"/>
              <a:t>Non-US-ASCII</a:t>
            </a:r>
          </a:p>
        </p:txBody>
      </p:sp>
    </p:spTree>
    <p:extLst>
      <p:ext uri="{BB962C8B-B14F-4D97-AF65-F5344CB8AC3E}">
        <p14:creationId xmlns:p14="http://schemas.microsoft.com/office/powerpoint/2010/main" val="2477071791"/>
      </p:ext>
    </p:extLst>
  </p:cSld>
  <p:clrMapOvr>
    <a:masterClrMapping/>
  </p:clrMapOvr>
</p:sld>
</file>

<file path=ppt/theme/theme1.xml><?xml version="1.0" encoding="utf-8"?>
<a:theme xmlns:a="http://schemas.openxmlformats.org/drawingml/2006/main" name="Red 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154C160-00F2-084D-A594-F4B5D855F6AF}" vid="{8A86EC69-B6DA-E340-940A-8FD832A92F3C}"/>
    </a:ext>
  </a:extLst>
</a:theme>
</file>

<file path=ppt/theme/theme2.xml><?xml version="1.0" encoding="utf-8"?>
<a:theme xmlns:a="http://schemas.openxmlformats.org/drawingml/2006/main" name="Parallels Corporate Theme">
  <a:themeElements>
    <a:clrScheme name="Parallels Theme">
      <a:dk1>
        <a:srgbClr val="262626"/>
      </a:dk1>
      <a:lt1>
        <a:srgbClr val="FFFFFF"/>
      </a:lt1>
      <a:dk2>
        <a:srgbClr val="525051"/>
      </a:dk2>
      <a:lt2>
        <a:srgbClr val="F2F2F2"/>
      </a:lt2>
      <a:accent1>
        <a:srgbClr val="D92231"/>
      </a:accent1>
      <a:accent2>
        <a:srgbClr val="8F9992"/>
      </a:accent2>
      <a:accent3>
        <a:srgbClr val="292828"/>
      </a:accent3>
      <a:accent4>
        <a:srgbClr val="899FB4"/>
      </a:accent4>
      <a:accent5>
        <a:srgbClr val="E19636"/>
      </a:accent5>
      <a:accent6>
        <a:srgbClr val="000000"/>
      </a:accent6>
      <a:hlink>
        <a:srgbClr val="ED2C21"/>
      </a:hlink>
      <a:folHlink>
        <a:srgbClr val="899F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91440" tIns="0" rIns="91440" bIns="0"/>
      <a:lstStyle>
        <a:defPPr marL="227013" marR="0" indent="-227013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Arial" charset="0"/>
          <a:buChar char="•"/>
          <a:tabLst/>
          <a:defRPr kumimoji="0" b="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E154C160-00F2-084D-A594-F4B5D855F6AF}" vid="{832E7F36-6466-5B41-8AEE-7E3CBD6020F4}"/>
    </a:ext>
  </a:extLst>
</a:theme>
</file>

<file path=ppt/theme/theme3.xml><?xml version="1.0" encoding="utf-8"?>
<a:theme xmlns:a="http://schemas.openxmlformats.org/drawingml/2006/main" name="Parallels Grey Theme">
  <a:themeElements>
    <a:clrScheme name="Parallels Theme">
      <a:dk1>
        <a:srgbClr val="262626"/>
      </a:dk1>
      <a:lt1>
        <a:srgbClr val="FFFFFF"/>
      </a:lt1>
      <a:dk2>
        <a:srgbClr val="525051"/>
      </a:dk2>
      <a:lt2>
        <a:srgbClr val="F2F2F2"/>
      </a:lt2>
      <a:accent1>
        <a:srgbClr val="D92231"/>
      </a:accent1>
      <a:accent2>
        <a:srgbClr val="8F9992"/>
      </a:accent2>
      <a:accent3>
        <a:srgbClr val="292828"/>
      </a:accent3>
      <a:accent4>
        <a:srgbClr val="899FB4"/>
      </a:accent4>
      <a:accent5>
        <a:srgbClr val="E19636"/>
      </a:accent5>
      <a:accent6>
        <a:srgbClr val="000000"/>
      </a:accent6>
      <a:hlink>
        <a:srgbClr val="ED2C21"/>
      </a:hlink>
      <a:folHlink>
        <a:srgbClr val="899F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91440" tIns="0" rIns="91440" bIns="0"/>
      <a:lstStyle>
        <a:defPPr marL="227013" marR="0" indent="-227013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Arial" charset="0"/>
          <a:buChar char="•"/>
          <a:tabLst/>
          <a:defRPr kumimoji="0" b="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E154C160-00F2-084D-A594-F4B5D855F6AF}" vid="{C140BA1C-6873-9442-B311-0ECB6EEAAC7D}"/>
    </a:ext>
  </a:extLst>
</a:theme>
</file>

<file path=ppt/theme/theme4.xml><?xml version="1.0" encoding="utf-8"?>
<a:theme xmlns:a="http://schemas.openxmlformats.org/drawingml/2006/main" name="Parallels Plain Theme">
  <a:themeElements>
    <a:clrScheme name="Parallels Theme">
      <a:dk1>
        <a:srgbClr val="262626"/>
      </a:dk1>
      <a:lt1>
        <a:srgbClr val="FFFFFF"/>
      </a:lt1>
      <a:dk2>
        <a:srgbClr val="525051"/>
      </a:dk2>
      <a:lt2>
        <a:srgbClr val="F2F2F2"/>
      </a:lt2>
      <a:accent1>
        <a:srgbClr val="D92231"/>
      </a:accent1>
      <a:accent2>
        <a:srgbClr val="8F9992"/>
      </a:accent2>
      <a:accent3>
        <a:srgbClr val="292828"/>
      </a:accent3>
      <a:accent4>
        <a:srgbClr val="899FB4"/>
      </a:accent4>
      <a:accent5>
        <a:srgbClr val="E19636"/>
      </a:accent5>
      <a:accent6>
        <a:srgbClr val="000000"/>
      </a:accent6>
      <a:hlink>
        <a:srgbClr val="ED2C21"/>
      </a:hlink>
      <a:folHlink>
        <a:srgbClr val="899F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91440" tIns="0" rIns="91440" bIns="0"/>
      <a:lstStyle>
        <a:defPPr marL="227013" marR="0" indent="-227013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Arial" charset="0"/>
          <a:buChar char="•"/>
          <a:tabLst/>
          <a:defRPr kumimoji="0" b="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E154C160-00F2-084D-A594-F4B5D855F6AF}" vid="{EB49DA1E-CFBE-6746-813D-125B1E1E0F92}"/>
    </a:ext>
  </a:extLst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2534538A27DA4096616A4D43BC7784" ma:contentTypeVersion="4" ma:contentTypeDescription="Create a new document." ma:contentTypeScope="" ma:versionID="d29801034e679a14ae6f3ed8e6b8b3a7">
  <xsd:schema xmlns:xsd="http://www.w3.org/2001/XMLSchema" xmlns:xs="http://www.w3.org/2001/XMLSchema" xmlns:p="http://schemas.microsoft.com/office/2006/metadata/properties" xmlns:ns2="5a23e7e8-bdab-4271-ac4e-7897b2acddb2" xmlns:ns3="bc3fd11a-1f89-4626-ac7c-e0e7d501af64" targetNamespace="http://schemas.microsoft.com/office/2006/metadata/properties" ma:root="true" ma:fieldsID="2ebc1b9ab578bc44c4a77467fecc120c" ns2:_="" ns3:_="">
    <xsd:import namespace="5a23e7e8-bdab-4271-ac4e-7897b2acddb2"/>
    <xsd:import namespace="bc3fd11a-1f89-4626-ac7c-e0e7d501af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3e7e8-bdab-4271-ac4e-7897b2acdd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fd11a-1f89-4626-ac7c-e0e7d501af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5BBC1F-4C9A-4370-BF7C-269A0CB6A9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C1B9CF-90F7-46A0-8610-E9393E8819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3e7e8-bdab-4271-ac4e-7897b2acddb2"/>
    <ds:schemaRef ds:uri="bc3fd11a-1f89-4626-ac7c-e0e7d501af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5D503A-3C6D-4082-A919-40FF9899A07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bc3fd11a-1f89-4626-ac7c-e0e7d501af64"/>
    <ds:schemaRef ds:uri="http://purl.org/dc/terms/"/>
    <ds:schemaRef ds:uri="http://schemas.openxmlformats.org/package/2006/metadata/core-properties"/>
    <ds:schemaRef ds:uri="5a23e7e8-bdab-4271-ac4e-7897b2acddb2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Intro Slide</Template>
  <TotalTime>6071</TotalTime>
  <Words>1810</Words>
  <Application>Microsoft Macintosh PowerPoint</Application>
  <PresentationFormat>Widescreen</PresentationFormat>
  <Paragraphs>409</Paragraphs>
  <Slides>51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</vt:lpstr>
      <vt:lpstr>Avenir</vt:lpstr>
      <vt:lpstr>Calibri</vt:lpstr>
      <vt:lpstr>Courier</vt:lpstr>
      <vt:lpstr>Courier New</vt:lpstr>
      <vt:lpstr>Helvetica</vt:lpstr>
      <vt:lpstr>Lucida Grande</vt:lpstr>
      <vt:lpstr>Red Intro Slide</vt:lpstr>
      <vt:lpstr>Parallels Corporate Theme</vt:lpstr>
      <vt:lpstr>Parallels Grey Theme</vt:lpstr>
      <vt:lpstr>Parallels Plain Theme</vt:lpstr>
      <vt:lpstr>Web Security</vt:lpstr>
      <vt:lpstr>PowerPoint Presentation</vt:lpstr>
      <vt:lpstr>PowerPoint Presentation</vt:lpstr>
      <vt:lpstr>Plan</vt:lpstr>
      <vt:lpstr>Uniform Resource Locator - URL</vt:lpstr>
      <vt:lpstr>Uniform Resource Locator - URL</vt:lpstr>
      <vt:lpstr>Uniform Resource Locator - URL</vt:lpstr>
      <vt:lpstr>URL Parsing</vt:lpstr>
      <vt:lpstr>URL</vt:lpstr>
      <vt:lpstr>HTTP Request</vt:lpstr>
      <vt:lpstr>HTTP Response</vt:lpstr>
      <vt:lpstr>HTTP</vt:lpstr>
      <vt:lpstr>Proxy Requests</vt:lpstr>
      <vt:lpstr>HTTP Referer</vt:lpstr>
      <vt:lpstr>HTTP Requests</vt:lpstr>
      <vt:lpstr>Server Response Codes</vt:lpstr>
      <vt:lpstr>HTTP</vt:lpstr>
      <vt:lpstr>Caching</vt:lpstr>
      <vt:lpstr>Caching</vt:lpstr>
      <vt:lpstr>PowerPoint Presentation</vt:lpstr>
      <vt:lpstr>Compression</vt:lpstr>
      <vt:lpstr>HTTP Cookies</vt:lpstr>
      <vt:lpstr>HTTP Authentication</vt:lpstr>
      <vt:lpstr>SSL, TLS, HTTPS</vt:lpstr>
      <vt:lpstr>Certificates</vt:lpstr>
      <vt:lpstr>Certificates</vt:lpstr>
      <vt:lpstr>HTML vs XHTML</vt:lpstr>
      <vt:lpstr>HTML vs XHTML</vt:lpstr>
      <vt:lpstr>HTML vs XHTML</vt:lpstr>
      <vt:lpstr>HTML</vt:lpstr>
      <vt:lpstr>CSS</vt:lpstr>
      <vt:lpstr>CSS</vt:lpstr>
      <vt:lpstr>CSS</vt:lpstr>
      <vt:lpstr>JavaScript – Parsing</vt:lpstr>
      <vt:lpstr>JavaScript – Function Resolution</vt:lpstr>
      <vt:lpstr>JavaScript – Code execution</vt:lpstr>
      <vt:lpstr>JavaScript</vt:lpstr>
      <vt:lpstr>JSON</vt:lpstr>
      <vt:lpstr>HTML and JavaScript</vt:lpstr>
      <vt:lpstr>PowerPoint Presentation</vt:lpstr>
      <vt:lpstr>DOM access and modification</vt:lpstr>
      <vt:lpstr>JavaScript inclusion</vt:lpstr>
      <vt:lpstr>Non-HTML documents</vt:lpstr>
      <vt:lpstr>Plug-ins</vt:lpstr>
      <vt:lpstr>Plug-ins</vt:lpstr>
      <vt:lpstr>Potential problems</vt:lpstr>
      <vt:lpstr>Materials</vt:lpstr>
      <vt:lpstr>PowerPoint Presentation</vt:lpstr>
      <vt:lpstr>Bonus – alert(1)</vt:lpstr>
      <vt:lpstr>Bonus - Wat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Security</dc:title>
  <dc:creator>Andrey Danin</dc:creator>
  <cp:lastModifiedBy>Andrey Danin</cp:lastModifiedBy>
  <cp:revision>20</cp:revision>
  <dcterms:created xsi:type="dcterms:W3CDTF">2021-03-19T22:19:47Z</dcterms:created>
  <dcterms:modified xsi:type="dcterms:W3CDTF">2021-03-24T14:09:02Z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0x0101002F2534538A27DA4096616A4D43BC7784</vt:lpwstr>
  </property>
</Properties>
</file>